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2" r:id="rId6"/>
    <p:sldId id="269" r:id="rId7"/>
    <p:sldId id="270" r:id="rId8"/>
    <p:sldId id="271" r:id="rId9"/>
    <p:sldId id="260" r:id="rId10"/>
    <p:sldId id="261" r:id="rId11"/>
    <p:sldId id="272" r:id="rId12"/>
    <p:sldId id="275" r:id="rId13"/>
    <p:sldId id="276" r:id="rId14"/>
    <p:sldId id="277" r:id="rId15"/>
    <p:sldId id="278" r:id="rId16"/>
    <p:sldId id="279" r:id="rId17"/>
    <p:sldId id="280" r:id="rId18"/>
    <p:sldId id="281" r:id="rId19"/>
    <p:sldId id="282" r:id="rId20"/>
    <p:sldId id="273" r:id="rId21"/>
    <p:sldId id="274" r:id="rId22"/>
    <p:sldId id="263" r:id="rId23"/>
    <p:sldId id="264" r:id="rId24"/>
    <p:sldId id="265" r:id="rId25"/>
    <p:sldId id="266" r:id="rId26"/>
    <p:sldId id="267" r:id="rId27"/>
    <p:sldId id="284" r:id="rId28"/>
    <p:sldId id="286" r:id="rId29"/>
    <p:sldId id="285"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9" autoAdjust="0"/>
    <p:restoredTop sz="79093" autoAdjust="0"/>
  </p:normalViewPr>
  <p:slideViewPr>
    <p:cSldViewPr snapToGrid="0">
      <p:cViewPr varScale="1">
        <p:scale>
          <a:sx n="71" d="100"/>
          <a:sy n="71" d="100"/>
        </p:scale>
        <p:origin x="7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49BE0-2955-4CE1-A68B-B8423AA29508}"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6B3C6-2F88-49D5-90FB-4924F39E621F}" type="slidenum">
              <a:rPr lang="zh-CN" altLang="en-US" smtClean="0"/>
              <a:t>‹#›</a:t>
            </a:fld>
            <a:endParaRPr lang="zh-CN" altLang="en-US"/>
          </a:p>
        </p:txBody>
      </p:sp>
    </p:spTree>
    <p:extLst>
      <p:ext uri="{BB962C8B-B14F-4D97-AF65-F5344CB8AC3E}">
        <p14:creationId xmlns:p14="http://schemas.microsoft.com/office/powerpoint/2010/main" val="377068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3</a:t>
            </a:fld>
            <a:endParaRPr lang="zh-CN" altLang="en-US"/>
          </a:p>
        </p:txBody>
      </p:sp>
    </p:spTree>
    <p:extLst>
      <p:ext uri="{BB962C8B-B14F-4D97-AF65-F5344CB8AC3E}">
        <p14:creationId xmlns:p14="http://schemas.microsoft.com/office/powerpoint/2010/main" val="428222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この部分では５分前を通知するユーザを指定して通知を送信します</a:t>
            </a:r>
            <a:endParaRPr kumimoji="1" lang="en-US" altLang="ja-JP" dirty="0"/>
          </a:p>
          <a:p>
            <a:r>
              <a:rPr kumimoji="1" lang="ja-JP" altLang="en-US" dirty="0"/>
              <a:t>またその後五分後に照明を消す関数を実行します。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19</a:t>
            </a:fld>
            <a:endParaRPr lang="zh-CN" altLang="en-US"/>
          </a:p>
        </p:txBody>
      </p:sp>
    </p:spTree>
    <p:extLst>
      <p:ext uri="{BB962C8B-B14F-4D97-AF65-F5344CB8AC3E}">
        <p14:creationId xmlns:p14="http://schemas.microsoft.com/office/powerpoint/2010/main" val="327584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27</a:t>
            </a:fld>
            <a:endParaRPr lang="zh-CN" altLang="en-US"/>
          </a:p>
        </p:txBody>
      </p:sp>
    </p:spTree>
    <p:extLst>
      <p:ext uri="{BB962C8B-B14F-4D97-AF65-F5344CB8AC3E}">
        <p14:creationId xmlns:p14="http://schemas.microsoft.com/office/powerpoint/2010/main" val="2984405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28</a:t>
            </a:fld>
            <a:endParaRPr lang="zh-CN" altLang="en-US"/>
          </a:p>
        </p:txBody>
      </p:sp>
    </p:spTree>
    <p:extLst>
      <p:ext uri="{BB962C8B-B14F-4D97-AF65-F5344CB8AC3E}">
        <p14:creationId xmlns:p14="http://schemas.microsoft.com/office/powerpoint/2010/main" val="3533995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29</a:t>
            </a:fld>
            <a:endParaRPr lang="zh-CN" altLang="en-US"/>
          </a:p>
        </p:txBody>
      </p:sp>
    </p:spTree>
    <p:extLst>
      <p:ext uri="{BB962C8B-B14F-4D97-AF65-F5344CB8AC3E}">
        <p14:creationId xmlns:p14="http://schemas.microsoft.com/office/powerpoint/2010/main" val="257460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設計図はこちらです。流れとしては、まずユーザーは</a:t>
            </a:r>
            <a:r>
              <a:rPr lang="en-US" altLang="ja-JP" dirty="0"/>
              <a:t>LINE</a:t>
            </a:r>
            <a:r>
              <a:rPr lang="ja-JP" altLang="en-US" dirty="0"/>
              <a:t>　</a:t>
            </a:r>
            <a:r>
              <a:rPr lang="en-US" altLang="ja-JP" dirty="0"/>
              <a:t>BOT</a:t>
            </a:r>
            <a:r>
              <a:rPr lang="ja-JP" altLang="en-US" dirty="0"/>
              <a:t>に入力して、入力したメッセージを</a:t>
            </a:r>
            <a:r>
              <a:rPr lang="en-US" altLang="ja-JP" dirty="0"/>
              <a:t>GAS</a:t>
            </a:r>
            <a:r>
              <a:rPr lang="ja-JP" altLang="en-US" dirty="0"/>
              <a:t>内で操作し、正しい命令を判断した場合、</a:t>
            </a:r>
            <a:r>
              <a:rPr lang="en-US" altLang="ja-JP" dirty="0"/>
              <a:t>Remo</a:t>
            </a:r>
            <a:r>
              <a:rPr lang="ja-JP" altLang="en-US" dirty="0"/>
              <a:t>３に命令を送ります。そして、</a:t>
            </a:r>
            <a:r>
              <a:rPr lang="en-US" altLang="ja-JP" dirty="0"/>
              <a:t>Remo</a:t>
            </a:r>
            <a:r>
              <a:rPr lang="ja-JP" altLang="en-US" dirty="0"/>
              <a:t>３は電気を操作します。次に自動的に照度を調整する仕組みの流れは、まず</a:t>
            </a:r>
            <a:r>
              <a:rPr lang="en-US" altLang="ja-JP" dirty="0"/>
              <a:t>GAS</a:t>
            </a:r>
            <a:r>
              <a:rPr lang="ja-JP" altLang="en-US" dirty="0"/>
              <a:t>でお好みの照度を設定して、そして、</a:t>
            </a:r>
            <a:r>
              <a:rPr lang="en-US" altLang="ja-JP" dirty="0"/>
              <a:t>GAS</a:t>
            </a:r>
            <a:r>
              <a:rPr lang="ja-JP" altLang="en-US" dirty="0"/>
              <a:t>は１０分ごとに</a:t>
            </a:r>
            <a:r>
              <a:rPr lang="en-US" altLang="ja-JP" dirty="0"/>
              <a:t>remo3</a:t>
            </a:r>
            <a:r>
              <a:rPr lang="ja-JP" altLang="en-US" dirty="0"/>
              <a:t>の照度データをスプレッドシートに書きます。その時に、取得した照度が設定した照度の範囲内なら操作しません。その範囲外の場合は照度が高かったら照度を下げます、低かったら、照度を上げます。それでは、実際のコードを見ましょう。</a:t>
            </a:r>
            <a:endParaRPr lang="en-US" altLang="ja-JP" dirty="0"/>
          </a:p>
        </p:txBody>
      </p:sp>
      <p:sp>
        <p:nvSpPr>
          <p:cNvPr id="4" name="灯片编号占位符 3"/>
          <p:cNvSpPr>
            <a:spLocks noGrp="1"/>
          </p:cNvSpPr>
          <p:nvPr>
            <p:ph type="sldNum" sz="quarter" idx="5"/>
          </p:nvPr>
        </p:nvSpPr>
        <p:spPr/>
        <p:txBody>
          <a:bodyPr/>
          <a:lstStyle/>
          <a:p>
            <a:fld id="{06B6B3C6-2F88-49D5-90FB-4924F39E621F}" type="slidenum">
              <a:rPr lang="zh-CN" altLang="en-US" smtClean="0"/>
              <a:t>11</a:t>
            </a:fld>
            <a:endParaRPr lang="zh-CN" altLang="en-US"/>
          </a:p>
        </p:txBody>
      </p:sp>
    </p:spTree>
    <p:extLst>
      <p:ext uri="{BB962C8B-B14F-4D97-AF65-F5344CB8AC3E}">
        <p14:creationId xmlns:p14="http://schemas.microsoft.com/office/powerpoint/2010/main" val="186029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これは</a:t>
            </a:r>
            <a:r>
              <a:rPr lang="en-US" altLang="ja-JP" dirty="0"/>
              <a:t>LINE</a:t>
            </a:r>
            <a:r>
              <a:rPr lang="ja-JP" altLang="en-US" dirty="0"/>
              <a:t>　</a:t>
            </a:r>
            <a:r>
              <a:rPr lang="en-US" altLang="ja-JP" dirty="0"/>
              <a:t>BOT</a:t>
            </a:r>
            <a:r>
              <a:rPr lang="ja-JP" altLang="en-US" dirty="0"/>
              <a:t>を操作する関数です。</a:t>
            </a:r>
            <a:r>
              <a:rPr lang="en-US" altLang="ja-JP" dirty="0"/>
              <a:t>LINE</a:t>
            </a:r>
            <a:r>
              <a:rPr lang="ja-JP" altLang="en-US" dirty="0"/>
              <a:t>からメッセージを取得して、該当するメッセージがなければ、無効なメッセージが</a:t>
            </a:r>
            <a:r>
              <a:rPr lang="en-US" altLang="ja-JP" dirty="0"/>
              <a:t>LINE</a:t>
            </a:r>
            <a:r>
              <a:rPr lang="ja-JP" altLang="en-US" dirty="0"/>
              <a:t>におくります。そして、最初から設定したメッセージが届いたら、そのメッセージによって操作が行われます。</a:t>
            </a:r>
            <a:endParaRPr lang="zh-CN" altLang="en-US" dirty="0"/>
          </a:p>
        </p:txBody>
      </p:sp>
      <p:sp>
        <p:nvSpPr>
          <p:cNvPr id="4" name="灯片编号占位符 3"/>
          <p:cNvSpPr>
            <a:spLocks noGrp="1"/>
          </p:cNvSpPr>
          <p:nvPr>
            <p:ph type="sldNum" sz="quarter" idx="5"/>
          </p:nvPr>
        </p:nvSpPr>
        <p:spPr/>
        <p:txBody>
          <a:bodyPr/>
          <a:lstStyle/>
          <a:p>
            <a:fld id="{06B6B3C6-2F88-49D5-90FB-4924F39E621F}" type="slidenum">
              <a:rPr lang="zh-CN" altLang="en-US" smtClean="0"/>
              <a:t>12</a:t>
            </a:fld>
            <a:endParaRPr lang="zh-CN" altLang="en-US"/>
          </a:p>
        </p:txBody>
      </p:sp>
    </p:spTree>
    <p:extLst>
      <p:ext uri="{BB962C8B-B14F-4D97-AF65-F5344CB8AC3E}">
        <p14:creationId xmlns:p14="http://schemas.microsoft.com/office/powerpoint/2010/main" val="39184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これは、実際に</a:t>
            </a:r>
            <a:r>
              <a:rPr lang="en-US" altLang="ja-JP" dirty="0"/>
              <a:t>Remo</a:t>
            </a:r>
            <a:r>
              <a:rPr lang="ja-JP" altLang="en-US" dirty="0"/>
              <a:t>３を操作する関数です。操作するときはその操作に対応する</a:t>
            </a:r>
            <a:r>
              <a:rPr lang="en-US" altLang="ja-JP" dirty="0"/>
              <a:t>ID</a:t>
            </a:r>
            <a:r>
              <a:rPr lang="ja-JP" altLang="en-US" dirty="0"/>
              <a:t>が必要なので、</a:t>
            </a:r>
            <a:r>
              <a:rPr lang="en-US" altLang="ja-JP" dirty="0"/>
              <a:t>ID</a:t>
            </a:r>
            <a:r>
              <a:rPr lang="ja-JP" altLang="en-US" dirty="0"/>
              <a:t>を探すために、この関数を使いました。この関数を実行すれば、私のライトの操作の</a:t>
            </a:r>
            <a:r>
              <a:rPr lang="en-US" altLang="ja-JP" dirty="0"/>
              <a:t>ID</a:t>
            </a:r>
            <a:r>
              <a:rPr lang="ja-JP" altLang="en-US" dirty="0"/>
              <a:t>が出てきます。</a:t>
            </a:r>
            <a:endParaRPr lang="zh-CN" altLang="en-US" dirty="0"/>
          </a:p>
        </p:txBody>
      </p:sp>
      <p:sp>
        <p:nvSpPr>
          <p:cNvPr id="4" name="灯片编号占位符 3"/>
          <p:cNvSpPr>
            <a:spLocks noGrp="1"/>
          </p:cNvSpPr>
          <p:nvPr>
            <p:ph type="sldNum" sz="quarter" idx="5"/>
          </p:nvPr>
        </p:nvSpPr>
        <p:spPr/>
        <p:txBody>
          <a:bodyPr/>
          <a:lstStyle/>
          <a:p>
            <a:fld id="{06B6B3C6-2F88-49D5-90FB-4924F39E621F}" type="slidenum">
              <a:rPr lang="zh-CN" altLang="en-US" smtClean="0"/>
              <a:t>13</a:t>
            </a:fld>
            <a:endParaRPr lang="zh-CN" altLang="en-US"/>
          </a:p>
        </p:txBody>
      </p:sp>
    </p:spTree>
    <p:extLst>
      <p:ext uri="{BB962C8B-B14F-4D97-AF65-F5344CB8AC3E}">
        <p14:creationId xmlns:p14="http://schemas.microsoft.com/office/powerpoint/2010/main" val="261895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これは、スプレッドシートに</a:t>
            </a:r>
            <a:r>
              <a:rPr lang="en-US" altLang="ja-JP" dirty="0"/>
              <a:t>Remo</a:t>
            </a:r>
            <a:r>
              <a:rPr lang="ja-JP" altLang="en-US" dirty="0"/>
              <a:t>３のデータを書き込む関数です。これの下は電気を自動調整する関数です。例えば、私は照度を１００だと設定して、この１００をいま部屋の照度をマイナスして、得られた値を判断します。３０を超えたら、照度を上昇する関数が実行されます。</a:t>
            </a:r>
            <a:endParaRPr lang="zh-CN" altLang="en-US" dirty="0"/>
          </a:p>
        </p:txBody>
      </p:sp>
      <p:sp>
        <p:nvSpPr>
          <p:cNvPr id="4" name="灯片编号占位符 3"/>
          <p:cNvSpPr>
            <a:spLocks noGrp="1"/>
          </p:cNvSpPr>
          <p:nvPr>
            <p:ph type="sldNum" sz="quarter" idx="5"/>
          </p:nvPr>
        </p:nvSpPr>
        <p:spPr/>
        <p:txBody>
          <a:bodyPr/>
          <a:lstStyle/>
          <a:p>
            <a:fld id="{06B6B3C6-2F88-49D5-90FB-4924F39E621F}" type="slidenum">
              <a:rPr lang="zh-CN" altLang="en-US" smtClean="0"/>
              <a:t>14</a:t>
            </a:fld>
            <a:endParaRPr lang="zh-CN" altLang="en-US"/>
          </a:p>
        </p:txBody>
      </p:sp>
    </p:spTree>
    <p:extLst>
      <p:ext uri="{BB962C8B-B14F-4D97-AF65-F5344CB8AC3E}">
        <p14:creationId xmlns:p14="http://schemas.microsoft.com/office/powerpoint/2010/main" val="275986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続いて消灯時間を設定するシステムの紹介です。</a:t>
            </a:r>
            <a:endParaRPr kumimoji="1" lang="en-US" altLang="ja-JP" dirty="0"/>
          </a:p>
          <a:p>
            <a:r>
              <a:rPr kumimoji="1" lang="ja-JP" altLang="en-US" dirty="0"/>
              <a:t>この消灯時刻を設定というユーザから送られてくるメッセージに反応してそれぞれの関数が動作します。</a:t>
            </a:r>
            <a:endParaRPr kumimoji="1" lang="en-US" altLang="ja-JP" dirty="0"/>
          </a:p>
          <a:p>
            <a:endParaRPr kumimoji="1" lang="en-US" altLang="ja-JP" dirty="0"/>
          </a:p>
          <a:p>
            <a:r>
              <a:rPr kumimoji="1" lang="ja-JP" altLang="en-US" dirty="0"/>
              <a:t>＊その下の部分は</a:t>
            </a:r>
            <a:r>
              <a:rPr kumimoji="1" lang="en-US" altLang="ja-JP" dirty="0"/>
              <a:t>GAS</a:t>
            </a:r>
            <a:r>
              <a:rPr kumimoji="1" lang="ja-JP" altLang="en-US" dirty="0"/>
              <a:t>が</a:t>
            </a:r>
            <a:r>
              <a:rPr kumimoji="1" lang="en-US" altLang="ja-JP" dirty="0"/>
              <a:t>JSON</a:t>
            </a:r>
            <a:r>
              <a:rPr kumimoji="1" lang="ja-JP" altLang="en-US" dirty="0"/>
              <a:t>形式のメッセージを返すことを書いてる</a:t>
            </a:r>
            <a:endParaRPr kumimoji="1" lang="en-US" altLang="ja-JP" dirty="0"/>
          </a:p>
          <a:p>
            <a:r>
              <a:rPr kumimoji="1" lang="ja-JP" altLang="en-US" dirty="0"/>
              <a:t>その次の</a:t>
            </a:r>
            <a:r>
              <a:rPr kumimoji="1" lang="en-US" altLang="ja-JP" dirty="0"/>
              <a:t>else if</a:t>
            </a:r>
            <a:r>
              <a:rPr kumimoji="1" lang="ja-JP" altLang="en-US" dirty="0"/>
              <a:t>文では受け取ったメッセージが特定の時間を表す書式に合致するかどうかを見ています。その場合はその時間を設定するようにしている</a:t>
            </a:r>
            <a:endParaRPr kumimoji="1" lang="en-US" altLang="ja-JP" dirty="0"/>
          </a:p>
          <a:p>
            <a:r>
              <a:rPr kumimoji="1" lang="ja-JP" altLang="en-US" dirty="0"/>
              <a:t>特定の書式かどうかは</a:t>
            </a:r>
            <a:r>
              <a:rPr lang="en-US" altLang="ja-JP" dirty="0" err="1"/>
              <a:t>isValidTimeFormat</a:t>
            </a:r>
            <a:r>
              <a:rPr lang="en-US" altLang="ja-JP" dirty="0"/>
              <a:t>(</a:t>
            </a:r>
            <a:r>
              <a:rPr lang="en-US" altLang="ja-JP" dirty="0" err="1"/>
              <a:t>receive_message</a:t>
            </a:r>
            <a:r>
              <a:rPr lang="en-US" altLang="ja-JP" dirty="0"/>
              <a:t>)</a:t>
            </a:r>
            <a:r>
              <a:rPr lang="ja-JP" altLang="en-US" dirty="0"/>
              <a:t>の関数で見ている。</a:t>
            </a:r>
            <a:endParaRPr kumimoji="1" lang="en-US" altLang="ja-JP"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15</a:t>
            </a:fld>
            <a:endParaRPr lang="zh-CN" altLang="en-US"/>
          </a:p>
        </p:txBody>
      </p:sp>
    </p:spTree>
    <p:extLst>
      <p:ext uri="{BB962C8B-B14F-4D97-AF65-F5344CB8AC3E}">
        <p14:creationId xmlns:p14="http://schemas.microsoft.com/office/powerpoint/2010/main" val="3995276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この部分では先ほどの消灯時刻を設定というユーザから送られてくるメッセージに反応して</a:t>
            </a:r>
            <a:r>
              <a:rPr kumimoji="1" lang="en-US" altLang="ja-JP" dirty="0" err="1"/>
              <a:t>LINEbot</a:t>
            </a:r>
            <a:r>
              <a:rPr kumimoji="1" lang="ja-JP" altLang="en-US" dirty="0"/>
              <a:t>から返される文章とユーザから送られてくる時刻のデータをスプシに書き込んだり、設定した時間をユーザに確認のために送信するという機構が組まれています。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16</a:t>
            </a:fld>
            <a:endParaRPr lang="zh-CN" altLang="en-US"/>
          </a:p>
        </p:txBody>
      </p:sp>
    </p:spTree>
    <p:extLst>
      <p:ext uri="{BB962C8B-B14F-4D97-AF65-F5344CB8AC3E}">
        <p14:creationId xmlns:p14="http://schemas.microsoft.com/office/powerpoint/2010/main" val="172260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次の部分はユーザにメッセージを返信するための関数と先ほど説明したユーザから受け取ったメッセージが特定のフォーマットに沿っているかを確認するための関数です。</a:t>
            </a:r>
            <a:endParaRPr kumimoji="1" lang="en-US" altLang="ja-JP" dirty="0"/>
          </a:p>
          <a:p>
            <a:r>
              <a:rPr kumimoji="1" lang="ja-JP" altLang="en-US" dirty="0"/>
              <a:t>具体的には正規表現を定義してそれと合致しているかを確認しています。</a:t>
            </a:r>
            <a:endParaRPr kumimoji="1" lang="en-US" altLang="ja-JP" dirty="0"/>
          </a:p>
          <a:p>
            <a:endParaRPr kumimoji="1" lang="en-US" altLang="ja-JP" dirty="0"/>
          </a:p>
          <a:p>
            <a:endParaRPr kumimoji="1" lang="en-US" altLang="ja-JP" dirty="0"/>
          </a:p>
          <a:p>
            <a:r>
              <a:rPr lang="en-US" altLang="ja-JP" dirty="0"/>
              <a:t>([01]\d|2[0-3]) </a:t>
            </a:r>
            <a:r>
              <a:rPr lang="ja-JP" altLang="en-US" dirty="0"/>
              <a:t>は、</a:t>
            </a:r>
            <a:r>
              <a:rPr lang="en-US" altLang="ja-JP" dirty="0"/>
              <a:t>0</a:t>
            </a:r>
            <a:r>
              <a:rPr lang="ja-JP" altLang="en-US" dirty="0"/>
              <a:t>から</a:t>
            </a:r>
            <a:r>
              <a:rPr lang="en-US" altLang="ja-JP" dirty="0"/>
              <a:t>23</a:t>
            </a:r>
            <a:r>
              <a:rPr lang="ja-JP" altLang="en-US" dirty="0"/>
              <a:t>までの数字を表します。最初の桁が</a:t>
            </a:r>
            <a:r>
              <a:rPr lang="en-US" altLang="ja-JP" dirty="0"/>
              <a:t>0</a:t>
            </a:r>
            <a:r>
              <a:rPr lang="ja-JP" altLang="en-US" dirty="0"/>
              <a:t>または</a:t>
            </a:r>
            <a:r>
              <a:rPr lang="en-US" altLang="ja-JP" dirty="0"/>
              <a:t>1</a:t>
            </a:r>
            <a:r>
              <a:rPr lang="ja-JP" altLang="en-US" dirty="0"/>
              <a:t>の場合は、次の桁に</a:t>
            </a:r>
            <a:r>
              <a:rPr lang="en-US" altLang="ja-JP" dirty="0"/>
              <a:t>0</a:t>
            </a:r>
            <a:r>
              <a:rPr lang="ja-JP" altLang="en-US" dirty="0"/>
              <a:t>から</a:t>
            </a:r>
            <a:r>
              <a:rPr lang="en-US" altLang="ja-JP" dirty="0"/>
              <a:t>9</a:t>
            </a:r>
            <a:r>
              <a:rPr lang="ja-JP" altLang="en-US" dirty="0"/>
              <a:t>の数字が来ます。</a:t>
            </a:r>
            <a:r>
              <a:rPr lang="en-US" altLang="ja-JP" dirty="0"/>
              <a:t>2</a:t>
            </a:r>
            <a:r>
              <a:rPr lang="ja-JP" altLang="en-US" dirty="0"/>
              <a:t>の場合は次の桁に</a:t>
            </a:r>
            <a:r>
              <a:rPr lang="en-US" altLang="ja-JP" dirty="0"/>
              <a:t>0</a:t>
            </a:r>
            <a:r>
              <a:rPr lang="ja-JP" altLang="en-US" dirty="0"/>
              <a:t>から</a:t>
            </a:r>
            <a:r>
              <a:rPr lang="en-US" altLang="ja-JP" dirty="0"/>
              <a:t>3</a:t>
            </a:r>
            <a:r>
              <a:rPr lang="ja-JP" altLang="en-US" dirty="0"/>
              <a:t>の数字が来る</a:t>
            </a:r>
            <a:endParaRPr lang="en-US" altLang="ja-JP" dirty="0"/>
          </a:p>
          <a:p>
            <a:r>
              <a:rPr lang="en-US" altLang="ja-JP" dirty="0"/>
              <a:t>: </a:t>
            </a:r>
            <a:r>
              <a:rPr lang="ja-JP" altLang="en-US" dirty="0"/>
              <a:t>は、時間の部分と分の部分を区切っている</a:t>
            </a:r>
            <a:endParaRPr lang="en-US" altLang="ja-JP" dirty="0"/>
          </a:p>
          <a:p>
            <a:r>
              <a:rPr lang="en-US" altLang="ja-JP" dirty="0"/>
              <a:t>([0-5]\d) </a:t>
            </a:r>
            <a:r>
              <a:rPr lang="ja-JP" altLang="en-US" dirty="0"/>
              <a:t>は、</a:t>
            </a:r>
            <a:r>
              <a:rPr lang="en-US" altLang="ja-JP" dirty="0"/>
              <a:t>0</a:t>
            </a:r>
            <a:r>
              <a:rPr lang="ja-JP" altLang="en-US" dirty="0"/>
              <a:t>から</a:t>
            </a:r>
            <a:r>
              <a:rPr lang="en-US" altLang="ja-JP" dirty="0"/>
              <a:t>59</a:t>
            </a:r>
            <a:r>
              <a:rPr lang="ja-JP" altLang="en-US" dirty="0"/>
              <a:t>までの数字を表す</a:t>
            </a:r>
            <a:endParaRPr lang="en-US" altLang="ja-JP" dirty="0"/>
          </a:p>
          <a:p>
            <a:r>
              <a:rPr lang="ja-JP" altLang="en-US" dirty="0"/>
              <a:t>最初の桁に</a:t>
            </a:r>
            <a:r>
              <a:rPr lang="en-US" altLang="ja-JP" dirty="0"/>
              <a:t>0</a:t>
            </a:r>
            <a:r>
              <a:rPr lang="ja-JP" altLang="en-US" dirty="0"/>
              <a:t>から</a:t>
            </a:r>
            <a:r>
              <a:rPr lang="en-US" altLang="ja-JP" dirty="0"/>
              <a:t>5</a:t>
            </a:r>
            <a:r>
              <a:rPr lang="ja-JP" altLang="en-US" dirty="0"/>
              <a:t>の数字が来て、次の桁に</a:t>
            </a:r>
            <a:r>
              <a:rPr lang="en-US" altLang="ja-JP" dirty="0"/>
              <a:t>0</a:t>
            </a:r>
            <a:r>
              <a:rPr lang="ja-JP" altLang="en-US" dirty="0"/>
              <a:t>から</a:t>
            </a:r>
            <a:r>
              <a:rPr lang="en-US" altLang="ja-JP" dirty="0"/>
              <a:t>9</a:t>
            </a:r>
            <a:r>
              <a:rPr lang="ja-JP" altLang="en-US" dirty="0"/>
              <a:t>の数字が来るようになっている</a:t>
            </a:r>
            <a:endParaRPr kumimoji="1" lang="ja-JP" altLang="en-US" dirty="0"/>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17</a:t>
            </a:fld>
            <a:endParaRPr lang="zh-CN" altLang="en-US"/>
          </a:p>
        </p:txBody>
      </p:sp>
    </p:spTree>
    <p:extLst>
      <p:ext uri="{BB962C8B-B14F-4D97-AF65-F5344CB8AC3E}">
        <p14:creationId xmlns:p14="http://schemas.microsoft.com/office/powerpoint/2010/main" val="358632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最後に、こちらが</a:t>
            </a:r>
            <a:r>
              <a:rPr kumimoji="1" lang="en-US" altLang="ja-JP" dirty="0"/>
              <a:t>5</a:t>
            </a:r>
            <a:r>
              <a:rPr kumimoji="1" lang="ja-JP" altLang="en-US" dirty="0"/>
              <a:t>分前を通知するシステムです</a:t>
            </a:r>
            <a:endParaRPr kumimoji="1" lang="en-US" altLang="ja-JP" dirty="0"/>
          </a:p>
          <a:p>
            <a:r>
              <a:rPr kumimoji="1" lang="ja-JP" altLang="en-US" dirty="0"/>
              <a:t>ここではユーザから受け取ってスプシに記録しておいた時刻から五分引いた時刻に</a:t>
            </a:r>
            <a:r>
              <a:rPr kumimoji="1" lang="en-US" altLang="ja-JP" dirty="0" err="1"/>
              <a:t>LINEbot</a:t>
            </a:r>
            <a:r>
              <a:rPr kumimoji="1" lang="ja-JP" altLang="en-US" dirty="0"/>
              <a:t>を介してユーザに五分前の通知を送るものとなってます。</a:t>
            </a:r>
          </a:p>
        </p:txBody>
      </p:sp>
      <p:sp>
        <p:nvSpPr>
          <p:cNvPr id="4" name="スライド番号プレースホルダー 3"/>
          <p:cNvSpPr>
            <a:spLocks noGrp="1"/>
          </p:cNvSpPr>
          <p:nvPr>
            <p:ph type="sldNum" sz="quarter" idx="5"/>
          </p:nvPr>
        </p:nvSpPr>
        <p:spPr/>
        <p:txBody>
          <a:bodyPr/>
          <a:lstStyle/>
          <a:p>
            <a:fld id="{06B6B3C6-2F88-49D5-90FB-4924F39E621F}" type="slidenum">
              <a:rPr lang="zh-CN" altLang="en-US" smtClean="0"/>
              <a:t>18</a:t>
            </a:fld>
            <a:endParaRPr lang="zh-CN" altLang="en-US"/>
          </a:p>
        </p:txBody>
      </p:sp>
    </p:spTree>
    <p:extLst>
      <p:ext uri="{BB962C8B-B14F-4D97-AF65-F5344CB8AC3E}">
        <p14:creationId xmlns:p14="http://schemas.microsoft.com/office/powerpoint/2010/main" val="397118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2F813-BDB4-8DF7-BDCA-AF49BCB9A25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62E90C1-5211-455E-399D-8BF790E30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26C4506-4DC4-F9BD-66DE-6370876D19AF}"/>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6E7EA079-467C-4FEF-5E3C-958363D0C8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351B45-F619-B735-2E14-9E2B3EF4B32F}"/>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232484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3D129-E00B-7CE8-9D48-C783F9CC765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8667CA-881E-4675-77CB-587687DB89E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4E64E9-084A-EA26-437F-857F54735909}"/>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FAC87311-764A-0A16-702E-9278031769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A35465-5708-EA25-0448-2525EEA87CED}"/>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399691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984FED7-3D27-BD74-E1BA-12B37324CDE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2B7EE8E-6F0B-1A70-0A4B-008AFAAE703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87E183F-B22A-1E39-A3CD-B6E1716E308B}"/>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27DDC472-7F94-C3AE-28B5-15FCE273DE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FDEDB7-9C87-C162-4314-783FDEE660C6}"/>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281370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ECAE0-F0F0-ECBF-F8E6-37EE8C3396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8A5763-E12E-C115-CAE6-5BF72C48099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2ABA26-A69E-073B-2B65-7564ABC989B8}"/>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589E7EC7-D62E-17B0-E130-54C0B06CDF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52E9AB-FF8A-8E21-EF49-F1A3F999C5A0}"/>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258973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E9CD5A-B1D6-5A1C-90A4-1ADDD05F20B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7D8387-897C-4346-3047-16BF743E63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4AC4DD8-263E-2429-6044-C9628AE5E14F}"/>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B980A88F-D368-3F90-51C5-E263FF5906A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B3E522-71EB-03DB-AF61-710CE2E5AB5C}"/>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3978851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F35980-34E5-FC46-7873-45297320978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B1890E-283C-DD2E-1240-D8CEB019798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618DE9-B5D8-69B7-80C6-B226DA10AAF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E7CCCF6-B34E-E399-CA65-2CD2F9007B67}"/>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B596649F-8F04-CB27-2D2E-23567516A5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18B646-EB0A-8E7B-3D3D-44DF97EF0063}"/>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197163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4B16ED-0111-DB9A-586F-C6C8C64C3AF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7BD445-C352-ADB8-E8AE-2A95A556D1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CDC40B0-211E-38FA-F5C5-7F6ADA35A18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622E1FB-1429-29B4-B579-360A6EEA9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E635F03-A3FA-AE23-C2A9-E753AD66276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EE68D75-E55F-0A19-3D53-55B91829BF86}"/>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8" name="フッター プレースホルダー 7">
            <a:extLst>
              <a:ext uri="{FF2B5EF4-FFF2-40B4-BE49-F238E27FC236}">
                <a16:creationId xmlns:a16="http://schemas.microsoft.com/office/drawing/2014/main" id="{9406D85E-0023-7FB7-D724-C0E13C98B22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AFF1BE-33A2-A5C3-7D91-A02CCBEBC29B}"/>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803894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A454F2-2221-EE3A-3259-D81472CFE23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B29FCBF-A34A-A1CF-7623-8FBC44D576F3}"/>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4" name="フッター プレースホルダー 3">
            <a:extLst>
              <a:ext uri="{FF2B5EF4-FFF2-40B4-BE49-F238E27FC236}">
                <a16:creationId xmlns:a16="http://schemas.microsoft.com/office/drawing/2014/main" id="{02ADF2B2-8412-E836-5FB7-9A3106F0B6B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D65162-3D86-7E99-3C1C-D278062DA915}"/>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74968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D18D6C-1566-DB10-C9CA-CAC79C22F0E6}"/>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3" name="フッター プレースホルダー 2">
            <a:extLst>
              <a:ext uri="{FF2B5EF4-FFF2-40B4-BE49-F238E27FC236}">
                <a16:creationId xmlns:a16="http://schemas.microsoft.com/office/drawing/2014/main" id="{E4030148-340E-663A-1745-9D1079CB2DA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6ADCF08-1741-64B4-5515-7DD6B3CA1A6A}"/>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796648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E7DCA7-E790-7BF0-FF9A-976EB23CE81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05FFC51-CE21-E5DD-12BF-38C0601090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99CD68A-4106-393B-980A-42A9D9C00D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6CD45B-77B1-8740-70FA-A3E211CE6512}"/>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2A0BE94E-0B6B-3CC1-86C3-F6D3DC5ED9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8009323-B895-F4B3-26D5-CFB95EC60496}"/>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252787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D65A0-024B-D285-4AEE-6E712B7E625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43DBC5A-B0E7-9DB2-4F5D-C92A9BD2BB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9FDBD8-7BEB-9CC6-4A18-7824F389D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FB5068-4DA9-7210-7BE0-8B6D8F2F641D}"/>
              </a:ext>
            </a:extLst>
          </p:cNvPr>
          <p:cNvSpPr>
            <a:spLocks noGrp="1"/>
          </p:cNvSpPr>
          <p:nvPr>
            <p:ph type="dt" sz="half" idx="10"/>
          </p:nvPr>
        </p:nvSpPr>
        <p:spPr/>
        <p:txBody>
          <a:bodyPr/>
          <a:lstStyle/>
          <a:p>
            <a:fld id="{A52DBAED-5EE3-4FD7-8661-7A049AB04E54}"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7ED0B802-DFD2-03E8-179B-9A17F9FF65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C914F8-7666-5E58-BFD8-37BCA1EE7DAF}"/>
              </a:ext>
            </a:extLst>
          </p:cNvPr>
          <p:cNvSpPr>
            <a:spLocks noGrp="1"/>
          </p:cNvSpPr>
          <p:nvPr>
            <p:ph type="sldNum" sz="quarter" idx="12"/>
          </p:nvPr>
        </p:nvSpPr>
        <p:spPr/>
        <p:txBody>
          <a:body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1415906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02DBE6C-1EEB-A3D1-9B69-928CBA96F0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0E1E81-5D53-ED88-E20F-7EA97D7BC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3571FD-EE47-5D5D-DDCC-7F5393FE76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2DBAED-5EE3-4FD7-8661-7A049AB04E54}"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C8229A26-6109-8B38-15FC-C43D56A26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1083023-F20F-F383-3A34-42F9574ED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DD1F5D-D271-4630-BD31-1CB11DEFBBDE}" type="slidenum">
              <a:rPr kumimoji="1" lang="ja-JP" altLang="en-US" smtClean="0"/>
              <a:t>‹#›</a:t>
            </a:fld>
            <a:endParaRPr kumimoji="1" lang="ja-JP" altLang="en-US"/>
          </a:p>
        </p:txBody>
      </p:sp>
    </p:spTree>
    <p:extLst>
      <p:ext uri="{BB962C8B-B14F-4D97-AF65-F5344CB8AC3E}">
        <p14:creationId xmlns:p14="http://schemas.microsoft.com/office/powerpoint/2010/main" val="380766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FD1038-70B6-9947-4F6A-56115CE5A1D3}"/>
              </a:ext>
            </a:extLst>
          </p:cNvPr>
          <p:cNvSpPr>
            <a:spLocks noGrp="1"/>
          </p:cNvSpPr>
          <p:nvPr>
            <p:ph type="ctrTitle"/>
          </p:nvPr>
        </p:nvSpPr>
        <p:spPr>
          <a:xfrm>
            <a:off x="966952" y="1322059"/>
            <a:ext cx="10131972" cy="3081776"/>
          </a:xfrm>
        </p:spPr>
        <p:txBody>
          <a:bodyPr>
            <a:normAutofit/>
          </a:bodyPr>
          <a:lstStyle/>
          <a:p>
            <a:r>
              <a:rPr kumimoji="1" lang="ja-JP" altLang="en-US" dirty="0"/>
              <a:t>システムアーキテクト実験１</a:t>
            </a:r>
            <a:br>
              <a:rPr kumimoji="1" lang="en-US" altLang="ja-JP" dirty="0"/>
            </a:br>
            <a:r>
              <a:rPr kumimoji="1" lang="ja-JP" altLang="en-US" dirty="0"/>
              <a:t>８班成果発表</a:t>
            </a:r>
          </a:p>
        </p:txBody>
      </p:sp>
      <p:sp>
        <p:nvSpPr>
          <p:cNvPr id="3" name="字幕 2">
            <a:extLst>
              <a:ext uri="{FF2B5EF4-FFF2-40B4-BE49-F238E27FC236}">
                <a16:creationId xmlns:a16="http://schemas.microsoft.com/office/drawing/2014/main" id="{21D85876-369B-EB3A-C3CE-78BCD15D26A6}"/>
              </a:ext>
            </a:extLst>
          </p:cNvPr>
          <p:cNvSpPr>
            <a:spLocks noGrp="1"/>
          </p:cNvSpPr>
          <p:nvPr>
            <p:ph type="subTitle" idx="1"/>
          </p:nvPr>
        </p:nvSpPr>
        <p:spPr>
          <a:xfrm flipH="1">
            <a:off x="966952" y="4645572"/>
            <a:ext cx="10131972" cy="1734207"/>
          </a:xfrm>
        </p:spPr>
        <p:txBody>
          <a:bodyPr>
            <a:normAutofit/>
          </a:bodyPr>
          <a:lstStyle/>
          <a:p>
            <a:r>
              <a:rPr kumimoji="1" lang="en-US" altLang="ja-JP" sz="3600" dirty="0"/>
              <a:t>Remo</a:t>
            </a:r>
            <a:r>
              <a:rPr kumimoji="1" lang="ja-JP" altLang="en-US" sz="3600" dirty="0"/>
              <a:t>３を使用し電気を操作する</a:t>
            </a:r>
          </a:p>
        </p:txBody>
      </p:sp>
    </p:spTree>
    <p:extLst>
      <p:ext uri="{BB962C8B-B14F-4D97-AF65-F5344CB8AC3E}">
        <p14:creationId xmlns:p14="http://schemas.microsoft.com/office/powerpoint/2010/main" val="337248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19C4A-7126-828E-53F7-3AAD871D187E}"/>
              </a:ext>
            </a:extLst>
          </p:cNvPr>
          <p:cNvSpPr>
            <a:spLocks noGrp="1"/>
          </p:cNvSpPr>
          <p:nvPr>
            <p:ph type="title"/>
          </p:nvPr>
        </p:nvSpPr>
        <p:spPr>
          <a:xfrm>
            <a:off x="696000" y="909000"/>
            <a:ext cx="10800000" cy="5040000"/>
          </a:xfrm>
        </p:spPr>
        <p:txBody>
          <a:bodyPr/>
          <a:lstStyle/>
          <a:p>
            <a:pPr algn="ctr"/>
            <a:r>
              <a:rPr lang="ja-JP" altLang="en-US" dirty="0"/>
              <a:t>２</a:t>
            </a:r>
            <a:r>
              <a:rPr kumimoji="1" lang="ja-JP" altLang="en-US" dirty="0"/>
              <a:t>．どのように作ったか？</a:t>
            </a:r>
          </a:p>
        </p:txBody>
      </p:sp>
    </p:spTree>
    <p:extLst>
      <p:ext uri="{BB962C8B-B14F-4D97-AF65-F5344CB8AC3E}">
        <p14:creationId xmlns:p14="http://schemas.microsoft.com/office/powerpoint/2010/main" val="6423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BDF3B-71FE-9B32-D231-7AEFCD24B614}"/>
              </a:ext>
            </a:extLst>
          </p:cNvPr>
          <p:cNvSpPr>
            <a:spLocks noGrp="1"/>
          </p:cNvSpPr>
          <p:nvPr>
            <p:ph type="title"/>
          </p:nvPr>
        </p:nvSpPr>
        <p:spPr>
          <a:xfrm>
            <a:off x="777766" y="396656"/>
            <a:ext cx="10576034" cy="1284999"/>
          </a:xfrm>
        </p:spPr>
        <p:txBody>
          <a:bodyPr/>
          <a:lstStyle/>
          <a:p>
            <a:r>
              <a:rPr kumimoji="1" lang="ja-JP" altLang="en-US" dirty="0"/>
              <a:t>設計</a:t>
            </a:r>
          </a:p>
        </p:txBody>
      </p:sp>
      <p:sp>
        <p:nvSpPr>
          <p:cNvPr id="6" name="四角形: 角を丸くする 5">
            <a:extLst>
              <a:ext uri="{FF2B5EF4-FFF2-40B4-BE49-F238E27FC236}">
                <a16:creationId xmlns:a16="http://schemas.microsoft.com/office/drawing/2014/main" id="{62B7A702-BDF2-E6B4-7A97-0A70C7808755}"/>
              </a:ext>
            </a:extLst>
          </p:cNvPr>
          <p:cNvSpPr/>
          <p:nvPr/>
        </p:nvSpPr>
        <p:spPr>
          <a:xfrm>
            <a:off x="313079" y="2722179"/>
            <a:ext cx="1397876" cy="8828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ユーザー</a:t>
            </a:r>
          </a:p>
        </p:txBody>
      </p:sp>
      <p:sp>
        <p:nvSpPr>
          <p:cNvPr id="7" name="四角形: 角を丸くする 6">
            <a:extLst>
              <a:ext uri="{FF2B5EF4-FFF2-40B4-BE49-F238E27FC236}">
                <a16:creationId xmlns:a16="http://schemas.microsoft.com/office/drawing/2014/main" id="{F6BB6C65-0CDB-13C2-C768-31234CA5A798}"/>
              </a:ext>
            </a:extLst>
          </p:cNvPr>
          <p:cNvSpPr/>
          <p:nvPr/>
        </p:nvSpPr>
        <p:spPr>
          <a:xfrm>
            <a:off x="2701158" y="2722179"/>
            <a:ext cx="1324304" cy="9144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LINE Bot</a:t>
            </a:r>
            <a:endParaRPr kumimoji="1" lang="ja-JP" altLang="en-US" sz="2000" b="1" dirty="0"/>
          </a:p>
        </p:txBody>
      </p:sp>
      <p:sp>
        <p:nvSpPr>
          <p:cNvPr id="8" name="四角形: 角を丸くする 7">
            <a:extLst>
              <a:ext uri="{FF2B5EF4-FFF2-40B4-BE49-F238E27FC236}">
                <a16:creationId xmlns:a16="http://schemas.microsoft.com/office/drawing/2014/main" id="{2CE98ACE-E363-A63A-EABD-FB40F5C48F87}"/>
              </a:ext>
            </a:extLst>
          </p:cNvPr>
          <p:cNvSpPr/>
          <p:nvPr/>
        </p:nvSpPr>
        <p:spPr>
          <a:xfrm>
            <a:off x="5163960" y="2757596"/>
            <a:ext cx="914400" cy="9144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GAS</a:t>
            </a:r>
            <a:endParaRPr kumimoji="1" lang="ja-JP" altLang="en-US" sz="2000" b="1" dirty="0"/>
          </a:p>
        </p:txBody>
      </p:sp>
      <p:sp>
        <p:nvSpPr>
          <p:cNvPr id="9" name="四角形: 角を丸くする 8">
            <a:extLst>
              <a:ext uri="{FF2B5EF4-FFF2-40B4-BE49-F238E27FC236}">
                <a16:creationId xmlns:a16="http://schemas.microsoft.com/office/drawing/2014/main" id="{DD7AA421-268F-9B02-BDF1-CB573FECB7CC}"/>
              </a:ext>
            </a:extLst>
          </p:cNvPr>
          <p:cNvSpPr/>
          <p:nvPr/>
        </p:nvSpPr>
        <p:spPr>
          <a:xfrm>
            <a:off x="7476043" y="2757596"/>
            <a:ext cx="1222775" cy="9144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Remo 3</a:t>
            </a:r>
            <a:endParaRPr kumimoji="1" lang="ja-JP" altLang="en-US" sz="2000" b="1" dirty="0"/>
          </a:p>
        </p:txBody>
      </p:sp>
      <p:sp>
        <p:nvSpPr>
          <p:cNvPr id="10" name="四角形: 角を丸くする 9">
            <a:extLst>
              <a:ext uri="{FF2B5EF4-FFF2-40B4-BE49-F238E27FC236}">
                <a16:creationId xmlns:a16="http://schemas.microsoft.com/office/drawing/2014/main" id="{F2CEE90A-3DFE-7235-93F2-60477A3BD1F4}"/>
              </a:ext>
            </a:extLst>
          </p:cNvPr>
          <p:cNvSpPr/>
          <p:nvPr/>
        </p:nvSpPr>
        <p:spPr>
          <a:xfrm>
            <a:off x="4877588" y="5446580"/>
            <a:ext cx="1554655" cy="9144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スプレッドシート</a:t>
            </a:r>
          </a:p>
        </p:txBody>
      </p:sp>
      <p:sp>
        <p:nvSpPr>
          <p:cNvPr id="11" name="四角形: 角を丸くする 10">
            <a:extLst>
              <a:ext uri="{FF2B5EF4-FFF2-40B4-BE49-F238E27FC236}">
                <a16:creationId xmlns:a16="http://schemas.microsoft.com/office/drawing/2014/main" id="{E7617176-5EC2-6D54-9080-19C37F3C7451}"/>
              </a:ext>
            </a:extLst>
          </p:cNvPr>
          <p:cNvSpPr/>
          <p:nvPr/>
        </p:nvSpPr>
        <p:spPr>
          <a:xfrm>
            <a:off x="10439400" y="2753710"/>
            <a:ext cx="914400" cy="9144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電気</a:t>
            </a:r>
          </a:p>
        </p:txBody>
      </p:sp>
      <p:sp>
        <p:nvSpPr>
          <p:cNvPr id="14" name="矢印: 左 13">
            <a:extLst>
              <a:ext uri="{FF2B5EF4-FFF2-40B4-BE49-F238E27FC236}">
                <a16:creationId xmlns:a16="http://schemas.microsoft.com/office/drawing/2014/main" id="{793BD1F6-18BA-D469-F96A-118A61469FBB}"/>
              </a:ext>
            </a:extLst>
          </p:cNvPr>
          <p:cNvSpPr/>
          <p:nvPr/>
        </p:nvSpPr>
        <p:spPr>
          <a:xfrm>
            <a:off x="1870841" y="2906111"/>
            <a:ext cx="672662" cy="273268"/>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 14">
            <a:extLst>
              <a:ext uri="{FF2B5EF4-FFF2-40B4-BE49-F238E27FC236}">
                <a16:creationId xmlns:a16="http://schemas.microsoft.com/office/drawing/2014/main" id="{A754D4D0-AE1A-5C0E-8BDE-1DF2D43528E7}"/>
              </a:ext>
            </a:extLst>
          </p:cNvPr>
          <p:cNvSpPr/>
          <p:nvPr/>
        </p:nvSpPr>
        <p:spPr>
          <a:xfrm rot="10800000">
            <a:off x="1870841" y="3292366"/>
            <a:ext cx="672662" cy="273268"/>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左 15">
            <a:extLst>
              <a:ext uri="{FF2B5EF4-FFF2-40B4-BE49-F238E27FC236}">
                <a16:creationId xmlns:a16="http://schemas.microsoft.com/office/drawing/2014/main" id="{9FBFF392-4EEC-1697-AB0A-36A6A28D985E}"/>
              </a:ext>
            </a:extLst>
          </p:cNvPr>
          <p:cNvSpPr/>
          <p:nvPr/>
        </p:nvSpPr>
        <p:spPr>
          <a:xfrm>
            <a:off x="4183116" y="2906111"/>
            <a:ext cx="830317" cy="273268"/>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99270439-7007-0085-294E-9616114CC55B}"/>
              </a:ext>
            </a:extLst>
          </p:cNvPr>
          <p:cNvSpPr/>
          <p:nvPr/>
        </p:nvSpPr>
        <p:spPr>
          <a:xfrm rot="10800000">
            <a:off x="4183115" y="3292366"/>
            <a:ext cx="830317" cy="273269"/>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B0ADD5E-A4B6-2FBF-97D5-37803F3ADF3E}"/>
              </a:ext>
            </a:extLst>
          </p:cNvPr>
          <p:cNvSpPr txBox="1"/>
          <p:nvPr/>
        </p:nvSpPr>
        <p:spPr>
          <a:xfrm>
            <a:off x="1870840" y="2384378"/>
            <a:ext cx="672662" cy="369332"/>
          </a:xfrm>
          <a:prstGeom prst="rect">
            <a:avLst/>
          </a:prstGeom>
          <a:noFill/>
        </p:spPr>
        <p:txBody>
          <a:bodyPr wrap="square" rtlCol="0">
            <a:spAutoFit/>
          </a:bodyPr>
          <a:lstStyle/>
          <a:p>
            <a:r>
              <a:rPr lang="ja-JP" altLang="en-US" b="1" dirty="0"/>
              <a:t>通知</a:t>
            </a:r>
            <a:endParaRPr kumimoji="1" lang="ja-JP" altLang="en-US" b="1" dirty="0"/>
          </a:p>
        </p:txBody>
      </p:sp>
      <p:sp>
        <p:nvSpPr>
          <p:cNvPr id="19" name="テキスト ボックス 18">
            <a:extLst>
              <a:ext uri="{FF2B5EF4-FFF2-40B4-BE49-F238E27FC236}">
                <a16:creationId xmlns:a16="http://schemas.microsoft.com/office/drawing/2014/main" id="{D806C2C3-936A-28EA-4F8D-FC60900AD945}"/>
              </a:ext>
            </a:extLst>
          </p:cNvPr>
          <p:cNvSpPr txBox="1"/>
          <p:nvPr/>
        </p:nvSpPr>
        <p:spPr>
          <a:xfrm>
            <a:off x="1870840" y="3636579"/>
            <a:ext cx="672662" cy="369332"/>
          </a:xfrm>
          <a:prstGeom prst="rect">
            <a:avLst/>
          </a:prstGeom>
          <a:noFill/>
        </p:spPr>
        <p:txBody>
          <a:bodyPr wrap="square" rtlCol="0">
            <a:spAutoFit/>
          </a:bodyPr>
          <a:lstStyle/>
          <a:p>
            <a:r>
              <a:rPr kumimoji="1" lang="ja-JP" altLang="en-US" b="1" dirty="0"/>
              <a:t>入力</a:t>
            </a:r>
          </a:p>
        </p:txBody>
      </p:sp>
      <p:sp>
        <p:nvSpPr>
          <p:cNvPr id="20" name="矢印: 左 19">
            <a:extLst>
              <a:ext uri="{FF2B5EF4-FFF2-40B4-BE49-F238E27FC236}">
                <a16:creationId xmlns:a16="http://schemas.microsoft.com/office/drawing/2014/main" id="{A891560D-DF7E-31CD-3282-0810F53C1A58}"/>
              </a:ext>
            </a:extLst>
          </p:cNvPr>
          <p:cNvSpPr/>
          <p:nvPr/>
        </p:nvSpPr>
        <p:spPr>
          <a:xfrm>
            <a:off x="6203733" y="2906111"/>
            <a:ext cx="1135117" cy="273268"/>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左 20">
            <a:extLst>
              <a:ext uri="{FF2B5EF4-FFF2-40B4-BE49-F238E27FC236}">
                <a16:creationId xmlns:a16="http://schemas.microsoft.com/office/drawing/2014/main" id="{1751A1F4-1147-4041-0E39-9B58B4A16AA0}"/>
              </a:ext>
            </a:extLst>
          </p:cNvPr>
          <p:cNvSpPr/>
          <p:nvPr/>
        </p:nvSpPr>
        <p:spPr>
          <a:xfrm rot="10800000">
            <a:off x="6203731" y="3292365"/>
            <a:ext cx="1135117" cy="273269"/>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 22">
            <a:extLst>
              <a:ext uri="{FF2B5EF4-FFF2-40B4-BE49-F238E27FC236}">
                <a16:creationId xmlns:a16="http://schemas.microsoft.com/office/drawing/2014/main" id="{9A3ADCF7-28A4-9325-CB97-94492793F53E}"/>
              </a:ext>
            </a:extLst>
          </p:cNvPr>
          <p:cNvSpPr/>
          <p:nvPr/>
        </p:nvSpPr>
        <p:spPr>
          <a:xfrm rot="10800000">
            <a:off x="8784015" y="3086756"/>
            <a:ext cx="1537144" cy="24830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左 25">
            <a:extLst>
              <a:ext uri="{FF2B5EF4-FFF2-40B4-BE49-F238E27FC236}">
                <a16:creationId xmlns:a16="http://schemas.microsoft.com/office/drawing/2014/main" id="{2FCE4BED-CDBB-FD03-A444-9EA3AA79BA2A}"/>
              </a:ext>
            </a:extLst>
          </p:cNvPr>
          <p:cNvSpPr/>
          <p:nvPr/>
        </p:nvSpPr>
        <p:spPr>
          <a:xfrm rot="5400000">
            <a:off x="4815052" y="4464269"/>
            <a:ext cx="1350576" cy="2364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左 26">
            <a:extLst>
              <a:ext uri="{FF2B5EF4-FFF2-40B4-BE49-F238E27FC236}">
                <a16:creationId xmlns:a16="http://schemas.microsoft.com/office/drawing/2014/main" id="{05C0D6D2-9717-A4D1-4333-A30DD0DAAE49}"/>
              </a:ext>
            </a:extLst>
          </p:cNvPr>
          <p:cNvSpPr/>
          <p:nvPr/>
        </p:nvSpPr>
        <p:spPr>
          <a:xfrm rot="16200000">
            <a:off x="5174374" y="4477618"/>
            <a:ext cx="1350576" cy="2364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721DF0D-18F5-7FD2-D7C7-F96EFC9056F4}"/>
              </a:ext>
            </a:extLst>
          </p:cNvPr>
          <p:cNvSpPr txBox="1"/>
          <p:nvPr/>
        </p:nvSpPr>
        <p:spPr>
          <a:xfrm>
            <a:off x="3890145" y="3652345"/>
            <a:ext cx="1615963" cy="369332"/>
          </a:xfrm>
          <a:prstGeom prst="rect">
            <a:avLst/>
          </a:prstGeom>
          <a:noFill/>
        </p:spPr>
        <p:txBody>
          <a:bodyPr wrap="square" rtlCol="0">
            <a:spAutoFit/>
          </a:bodyPr>
          <a:lstStyle/>
          <a:p>
            <a:r>
              <a:rPr kumimoji="1" lang="ja-JP" altLang="en-US" b="1" dirty="0"/>
              <a:t>入力内容送信</a:t>
            </a:r>
          </a:p>
        </p:txBody>
      </p:sp>
      <p:sp>
        <p:nvSpPr>
          <p:cNvPr id="29" name="テキスト ボックス 28">
            <a:extLst>
              <a:ext uri="{FF2B5EF4-FFF2-40B4-BE49-F238E27FC236}">
                <a16:creationId xmlns:a16="http://schemas.microsoft.com/office/drawing/2014/main" id="{7BAAF4AB-E451-508A-8CE5-5337B309D5D9}"/>
              </a:ext>
            </a:extLst>
          </p:cNvPr>
          <p:cNvSpPr txBox="1"/>
          <p:nvPr/>
        </p:nvSpPr>
        <p:spPr>
          <a:xfrm>
            <a:off x="3729858" y="2352847"/>
            <a:ext cx="1830113" cy="369332"/>
          </a:xfrm>
          <a:prstGeom prst="rect">
            <a:avLst/>
          </a:prstGeom>
          <a:noFill/>
        </p:spPr>
        <p:txBody>
          <a:bodyPr wrap="square" rtlCol="0">
            <a:spAutoFit/>
          </a:bodyPr>
          <a:lstStyle/>
          <a:p>
            <a:r>
              <a:rPr kumimoji="1" lang="ja-JP" altLang="en-US" b="1" dirty="0"/>
              <a:t>メッセージ送信</a:t>
            </a:r>
          </a:p>
        </p:txBody>
      </p:sp>
      <p:sp>
        <p:nvSpPr>
          <p:cNvPr id="30" name="テキスト ボックス 29">
            <a:extLst>
              <a:ext uri="{FF2B5EF4-FFF2-40B4-BE49-F238E27FC236}">
                <a16:creationId xmlns:a16="http://schemas.microsoft.com/office/drawing/2014/main" id="{8B811BD4-E40E-4E4C-E3A1-741BBBEDD0B4}"/>
              </a:ext>
            </a:extLst>
          </p:cNvPr>
          <p:cNvSpPr txBox="1"/>
          <p:nvPr/>
        </p:nvSpPr>
        <p:spPr>
          <a:xfrm>
            <a:off x="6360073" y="3665482"/>
            <a:ext cx="651642" cy="369332"/>
          </a:xfrm>
          <a:prstGeom prst="rect">
            <a:avLst/>
          </a:prstGeom>
          <a:noFill/>
        </p:spPr>
        <p:txBody>
          <a:bodyPr wrap="square" rtlCol="0">
            <a:spAutoFit/>
          </a:bodyPr>
          <a:lstStyle/>
          <a:p>
            <a:r>
              <a:rPr kumimoji="1" lang="ja-JP" altLang="en-US" b="1" dirty="0"/>
              <a:t>命令</a:t>
            </a:r>
          </a:p>
        </p:txBody>
      </p:sp>
      <p:sp>
        <p:nvSpPr>
          <p:cNvPr id="31" name="テキスト ボックス 30">
            <a:extLst>
              <a:ext uri="{FF2B5EF4-FFF2-40B4-BE49-F238E27FC236}">
                <a16:creationId xmlns:a16="http://schemas.microsoft.com/office/drawing/2014/main" id="{DF47ED45-4063-B7E8-0E17-835C80E8F7BF}"/>
              </a:ext>
            </a:extLst>
          </p:cNvPr>
          <p:cNvSpPr txBox="1"/>
          <p:nvPr/>
        </p:nvSpPr>
        <p:spPr>
          <a:xfrm>
            <a:off x="9216256" y="2384378"/>
            <a:ext cx="672662" cy="369332"/>
          </a:xfrm>
          <a:prstGeom prst="rect">
            <a:avLst/>
          </a:prstGeom>
          <a:noFill/>
        </p:spPr>
        <p:txBody>
          <a:bodyPr wrap="square" rtlCol="0">
            <a:spAutoFit/>
          </a:bodyPr>
          <a:lstStyle/>
          <a:p>
            <a:r>
              <a:rPr kumimoji="1" lang="ja-JP" altLang="en-US" b="1" dirty="0"/>
              <a:t>操作</a:t>
            </a:r>
          </a:p>
        </p:txBody>
      </p:sp>
      <p:sp>
        <p:nvSpPr>
          <p:cNvPr id="32" name="テキスト ボックス 31">
            <a:extLst>
              <a:ext uri="{FF2B5EF4-FFF2-40B4-BE49-F238E27FC236}">
                <a16:creationId xmlns:a16="http://schemas.microsoft.com/office/drawing/2014/main" id="{89A007C7-E13C-66A7-CCAA-B649F541BD4C}"/>
              </a:ext>
            </a:extLst>
          </p:cNvPr>
          <p:cNvSpPr txBox="1"/>
          <p:nvPr/>
        </p:nvSpPr>
        <p:spPr>
          <a:xfrm>
            <a:off x="5933157" y="4236927"/>
            <a:ext cx="461665" cy="1007523"/>
          </a:xfrm>
          <a:prstGeom prst="rect">
            <a:avLst/>
          </a:prstGeom>
          <a:noFill/>
        </p:spPr>
        <p:txBody>
          <a:bodyPr vert="eaVert" wrap="square" rtlCol="0">
            <a:spAutoFit/>
          </a:bodyPr>
          <a:lstStyle/>
          <a:p>
            <a:r>
              <a:rPr kumimoji="1" lang="ja-JP" altLang="en-US" b="1" dirty="0"/>
              <a:t>書き込み</a:t>
            </a:r>
          </a:p>
        </p:txBody>
      </p:sp>
      <p:sp>
        <p:nvSpPr>
          <p:cNvPr id="33" name="テキスト ボックス 32">
            <a:extLst>
              <a:ext uri="{FF2B5EF4-FFF2-40B4-BE49-F238E27FC236}">
                <a16:creationId xmlns:a16="http://schemas.microsoft.com/office/drawing/2014/main" id="{584A1281-373E-449A-B0C8-8244161613C1}"/>
              </a:ext>
            </a:extLst>
          </p:cNvPr>
          <p:cNvSpPr txBox="1"/>
          <p:nvPr/>
        </p:nvSpPr>
        <p:spPr>
          <a:xfrm>
            <a:off x="4877588" y="4169074"/>
            <a:ext cx="461665" cy="1007523"/>
          </a:xfrm>
          <a:prstGeom prst="rect">
            <a:avLst/>
          </a:prstGeom>
          <a:noFill/>
        </p:spPr>
        <p:txBody>
          <a:bodyPr vert="eaVert" wrap="square" rtlCol="0">
            <a:spAutoFit/>
          </a:bodyPr>
          <a:lstStyle/>
          <a:p>
            <a:r>
              <a:rPr lang="ja-JP" altLang="en-US" b="1" dirty="0"/>
              <a:t>読み</a:t>
            </a:r>
            <a:r>
              <a:rPr kumimoji="1" lang="ja-JP" altLang="en-US" b="1" dirty="0"/>
              <a:t>込み</a:t>
            </a:r>
          </a:p>
        </p:txBody>
      </p:sp>
      <p:sp>
        <p:nvSpPr>
          <p:cNvPr id="34" name="テキスト ボックス 33">
            <a:extLst>
              <a:ext uri="{FF2B5EF4-FFF2-40B4-BE49-F238E27FC236}">
                <a16:creationId xmlns:a16="http://schemas.microsoft.com/office/drawing/2014/main" id="{9A57A6F3-A3D0-EFE3-F392-449CF240301A}"/>
              </a:ext>
            </a:extLst>
          </p:cNvPr>
          <p:cNvSpPr txBox="1"/>
          <p:nvPr/>
        </p:nvSpPr>
        <p:spPr>
          <a:xfrm>
            <a:off x="6099286" y="2352847"/>
            <a:ext cx="1344006" cy="369332"/>
          </a:xfrm>
          <a:prstGeom prst="rect">
            <a:avLst/>
          </a:prstGeom>
          <a:noFill/>
        </p:spPr>
        <p:txBody>
          <a:bodyPr wrap="square" rtlCol="0">
            <a:spAutoFit/>
          </a:bodyPr>
          <a:lstStyle/>
          <a:p>
            <a:r>
              <a:rPr kumimoji="1" lang="ja-JP" altLang="en-US" b="1" dirty="0"/>
              <a:t>照度データ</a:t>
            </a:r>
          </a:p>
        </p:txBody>
      </p:sp>
    </p:spTree>
    <p:extLst>
      <p:ext uri="{BB962C8B-B14F-4D97-AF65-F5344CB8AC3E}">
        <p14:creationId xmlns:p14="http://schemas.microsoft.com/office/powerpoint/2010/main" val="250295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EFCEC-8DCE-242C-3FF4-0A09279075F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2830051-4336-C05B-79E8-09264CD2A77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046EF53-246C-813E-3328-352E12310D05}"/>
              </a:ext>
            </a:extLst>
          </p:cNvPr>
          <p:cNvPicPr>
            <a:picLocks noChangeAspect="1"/>
          </p:cNvPicPr>
          <p:nvPr/>
        </p:nvPicPr>
        <p:blipFill>
          <a:blip r:embed="rId3"/>
          <a:stretch>
            <a:fillRect/>
          </a:stretch>
        </p:blipFill>
        <p:spPr>
          <a:xfrm>
            <a:off x="2157977" y="-90700"/>
            <a:ext cx="8423316" cy="7039400"/>
          </a:xfrm>
          <a:prstGeom prst="rect">
            <a:avLst/>
          </a:prstGeom>
        </p:spPr>
      </p:pic>
    </p:spTree>
    <p:extLst>
      <p:ext uri="{BB962C8B-B14F-4D97-AF65-F5344CB8AC3E}">
        <p14:creationId xmlns:p14="http://schemas.microsoft.com/office/powerpoint/2010/main" val="400973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3E2CF-9EA3-AF8A-52AC-2A07F80A7A9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FC14BB5-4FB2-37C3-9D73-27FA0F69F19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DBC3628-9F78-F56D-D6C3-EE9EDDBBC009}"/>
              </a:ext>
            </a:extLst>
          </p:cNvPr>
          <p:cNvPicPr>
            <a:picLocks noChangeAspect="1"/>
          </p:cNvPicPr>
          <p:nvPr/>
        </p:nvPicPr>
        <p:blipFill>
          <a:blip r:embed="rId3"/>
          <a:stretch>
            <a:fillRect/>
          </a:stretch>
        </p:blipFill>
        <p:spPr>
          <a:xfrm>
            <a:off x="2051634" y="0"/>
            <a:ext cx="8088732" cy="6858000"/>
          </a:xfrm>
          <a:prstGeom prst="rect">
            <a:avLst/>
          </a:prstGeom>
        </p:spPr>
      </p:pic>
      <p:pic>
        <p:nvPicPr>
          <p:cNvPr id="7" name="图片 6">
            <a:extLst>
              <a:ext uri="{FF2B5EF4-FFF2-40B4-BE49-F238E27FC236}">
                <a16:creationId xmlns:a16="http://schemas.microsoft.com/office/drawing/2014/main" id="{66709B6A-0577-D3FC-223F-6A877F69F59F}"/>
              </a:ext>
            </a:extLst>
          </p:cNvPr>
          <p:cNvPicPr>
            <a:picLocks noChangeAspect="1"/>
          </p:cNvPicPr>
          <p:nvPr/>
        </p:nvPicPr>
        <p:blipFill>
          <a:blip r:embed="rId4"/>
          <a:stretch>
            <a:fillRect/>
          </a:stretch>
        </p:blipFill>
        <p:spPr>
          <a:xfrm>
            <a:off x="2051634" y="1216550"/>
            <a:ext cx="8315214" cy="4898003"/>
          </a:xfrm>
          <a:prstGeom prst="rect">
            <a:avLst/>
          </a:prstGeom>
        </p:spPr>
      </p:pic>
    </p:spTree>
    <p:extLst>
      <p:ext uri="{BB962C8B-B14F-4D97-AF65-F5344CB8AC3E}">
        <p14:creationId xmlns:p14="http://schemas.microsoft.com/office/powerpoint/2010/main" val="55434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D0FBD43-3EB9-5711-13C6-86D9C0948099}"/>
              </a:ext>
            </a:extLst>
          </p:cNvPr>
          <p:cNvPicPr>
            <a:picLocks noChangeAspect="1"/>
          </p:cNvPicPr>
          <p:nvPr/>
        </p:nvPicPr>
        <p:blipFill>
          <a:blip r:embed="rId3"/>
          <a:stretch>
            <a:fillRect/>
          </a:stretch>
        </p:blipFill>
        <p:spPr>
          <a:xfrm>
            <a:off x="1119887" y="0"/>
            <a:ext cx="9952225" cy="6858000"/>
          </a:xfrm>
          <a:prstGeom prst="rect">
            <a:avLst/>
          </a:prstGeom>
        </p:spPr>
      </p:pic>
      <p:sp>
        <p:nvSpPr>
          <p:cNvPr id="2" name="标题 1">
            <a:extLst>
              <a:ext uri="{FF2B5EF4-FFF2-40B4-BE49-F238E27FC236}">
                <a16:creationId xmlns:a16="http://schemas.microsoft.com/office/drawing/2014/main" id="{AE8FE5D9-B204-F0FD-62C7-33BCDA3D986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980154D-503C-A5F7-46B5-127BC6F0DADA}"/>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1F5956A3-2AB4-161B-1D33-941214559B67}"/>
              </a:ext>
            </a:extLst>
          </p:cNvPr>
          <p:cNvPicPr>
            <a:picLocks noChangeAspect="1"/>
          </p:cNvPicPr>
          <p:nvPr/>
        </p:nvPicPr>
        <p:blipFill>
          <a:blip r:embed="rId4"/>
          <a:stretch>
            <a:fillRect/>
          </a:stretch>
        </p:blipFill>
        <p:spPr>
          <a:xfrm>
            <a:off x="270294" y="681037"/>
            <a:ext cx="11651410" cy="5557962"/>
          </a:xfrm>
          <a:prstGeom prst="rect">
            <a:avLst/>
          </a:prstGeom>
        </p:spPr>
      </p:pic>
    </p:spTree>
    <p:extLst>
      <p:ext uri="{BB962C8B-B14F-4D97-AF65-F5344CB8AC3E}">
        <p14:creationId xmlns:p14="http://schemas.microsoft.com/office/powerpoint/2010/main" val="74033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BA383-2C55-136A-0CC3-BBAF03040487}"/>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FB8763E5-AD80-086C-ED98-C3F53CDDFBF3}"/>
              </a:ext>
            </a:extLst>
          </p:cNvPr>
          <p:cNvSpPr>
            <a:spLocks noGrp="1"/>
          </p:cNvSpPr>
          <p:nvPr>
            <p:ph type="subTitle" idx="1"/>
          </p:nvPr>
        </p:nvSpPr>
        <p:spPr/>
        <p:txBody>
          <a:bodyPr/>
          <a:lstStyle/>
          <a:p>
            <a:endParaRPr kumimoji="1" lang="ja-JP" altLang="en-US"/>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7578A647-3C8D-712C-9015-195391F32C13}"/>
              </a:ext>
            </a:extLst>
          </p:cNvPr>
          <p:cNvPicPr>
            <a:picLocks noChangeAspect="1"/>
          </p:cNvPicPr>
          <p:nvPr/>
        </p:nvPicPr>
        <p:blipFill rotWithShape="1">
          <a:blip r:embed="rId3">
            <a:extLst>
              <a:ext uri="{28A0092B-C50C-407E-A947-70E740481C1C}">
                <a14:useLocalDpi xmlns:a14="http://schemas.microsoft.com/office/drawing/2010/main" val="0"/>
              </a:ext>
            </a:extLst>
          </a:blip>
          <a:srcRect l="19971" t="46586" r="6258" b="7369"/>
          <a:stretch/>
        </p:blipFill>
        <p:spPr>
          <a:xfrm>
            <a:off x="329190" y="1179350"/>
            <a:ext cx="11533620" cy="4499300"/>
          </a:xfrm>
          <a:prstGeom prst="rect">
            <a:avLst/>
          </a:prstGeom>
        </p:spPr>
      </p:pic>
    </p:spTree>
    <p:extLst>
      <p:ext uri="{BB962C8B-B14F-4D97-AF65-F5344CB8AC3E}">
        <p14:creationId xmlns:p14="http://schemas.microsoft.com/office/powerpoint/2010/main" val="48764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97452-4F5D-8C2D-C50A-8FF86614107F}"/>
              </a:ext>
            </a:extLst>
          </p:cNvPr>
          <p:cNvSpPr>
            <a:spLocks noGrp="1"/>
          </p:cNvSpPr>
          <p:nvPr>
            <p:ph type="title"/>
          </p:nvPr>
        </p:nvSpPr>
        <p:spPr/>
        <p:txBody>
          <a:bodyPr/>
          <a:lstStyle/>
          <a:p>
            <a:endParaRPr kumimoji="1" lang="ja-JP" altLang="en-US"/>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1A8228FD-6827-B7DE-07B8-B333BA9A058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704" t="16464" r="7928" b="31840"/>
          <a:stretch/>
        </p:blipFill>
        <p:spPr>
          <a:xfrm>
            <a:off x="781161" y="1056132"/>
            <a:ext cx="10629677" cy="4745736"/>
          </a:xfrm>
        </p:spPr>
      </p:pic>
    </p:spTree>
    <p:extLst>
      <p:ext uri="{BB962C8B-B14F-4D97-AF65-F5344CB8AC3E}">
        <p14:creationId xmlns:p14="http://schemas.microsoft.com/office/powerpoint/2010/main" val="53285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3E57B8-3516-876C-034B-16C969333AFB}"/>
              </a:ext>
            </a:extLst>
          </p:cNvPr>
          <p:cNvSpPr>
            <a:spLocks noGrp="1"/>
          </p:cNvSpPr>
          <p:nvPr>
            <p:ph type="title"/>
          </p:nvPr>
        </p:nvSpPr>
        <p:spPr/>
        <p:txBody>
          <a:bodyPr/>
          <a:lstStyle/>
          <a:p>
            <a:endParaRPr kumimoji="1" lang="ja-JP" altLang="en-US"/>
          </a:p>
        </p:txBody>
      </p:sp>
      <p:pic>
        <p:nvPicPr>
          <p:cNvPr id="17" name="コンテンツ プレースホルダー 16" descr="グラフィカル ユーザー インターフェイス, テキスト, アプリケーション&#10;&#10;自動的に生成された説明">
            <a:extLst>
              <a:ext uri="{FF2B5EF4-FFF2-40B4-BE49-F238E27FC236}">
                <a16:creationId xmlns:a16="http://schemas.microsoft.com/office/drawing/2014/main" id="{75C461DB-29A7-84DF-A12C-B2ACCA86EB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967" t="36848" r="6615" b="4973"/>
          <a:stretch/>
        </p:blipFill>
        <p:spPr>
          <a:xfrm>
            <a:off x="691273" y="770143"/>
            <a:ext cx="10809454" cy="5353565"/>
          </a:xfrm>
        </p:spPr>
      </p:pic>
    </p:spTree>
    <p:extLst>
      <p:ext uri="{BB962C8B-B14F-4D97-AF65-F5344CB8AC3E}">
        <p14:creationId xmlns:p14="http://schemas.microsoft.com/office/powerpoint/2010/main" val="88657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AE23D-B85A-D509-E770-786D4D6F831D}"/>
              </a:ext>
            </a:extLst>
          </p:cNvPr>
          <p:cNvSpPr>
            <a:spLocks noGrp="1"/>
          </p:cNvSpPr>
          <p:nvPr>
            <p:ph type="title"/>
          </p:nvPr>
        </p:nvSpPr>
        <p:spPr/>
        <p:txBody>
          <a:bodyPr/>
          <a:lstStyle/>
          <a:p>
            <a:endParaRPr kumimoji="1" lang="ja-JP" altLang="en-US"/>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50D6F3F0-31A7-6280-EEF1-DD1BF976915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967" t="20248" r="5301" b="6413"/>
          <a:stretch/>
        </p:blipFill>
        <p:spPr>
          <a:xfrm>
            <a:off x="1213591" y="434340"/>
            <a:ext cx="9764818" cy="5989319"/>
          </a:xfrm>
        </p:spPr>
      </p:pic>
    </p:spTree>
    <p:extLst>
      <p:ext uri="{BB962C8B-B14F-4D97-AF65-F5344CB8AC3E}">
        <p14:creationId xmlns:p14="http://schemas.microsoft.com/office/powerpoint/2010/main" val="2543486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41BCA8-1F0A-EAC9-957A-7EB3AB68388E}"/>
              </a:ext>
            </a:extLst>
          </p:cNvPr>
          <p:cNvSpPr>
            <a:spLocks noGrp="1"/>
          </p:cNvSpPr>
          <p:nvPr>
            <p:ph type="title"/>
          </p:nvPr>
        </p:nvSpPr>
        <p:spPr/>
        <p:txBody>
          <a:bodyPr/>
          <a:lstStyle/>
          <a:p>
            <a:endParaRPr kumimoji="1" lang="ja-JP" altLang="en-US"/>
          </a:p>
        </p:txBody>
      </p:sp>
      <p:pic>
        <p:nvPicPr>
          <p:cNvPr id="9" name="コンテンツ プレースホルダー 8" descr="グラフィカル ユーザー インターフェイス, テキスト, アプリケーション&#10;&#10;自動的に生成された説明">
            <a:extLst>
              <a:ext uri="{FF2B5EF4-FFF2-40B4-BE49-F238E27FC236}">
                <a16:creationId xmlns:a16="http://schemas.microsoft.com/office/drawing/2014/main" id="{EF04D453-9249-F3F2-08D4-A5DD7D41D8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835" t="28862" r="5039" b="5152"/>
          <a:stretch/>
        </p:blipFill>
        <p:spPr>
          <a:xfrm>
            <a:off x="1136312" y="706373"/>
            <a:ext cx="9919375" cy="5445253"/>
          </a:xfrm>
        </p:spPr>
      </p:pic>
    </p:spTree>
    <p:extLst>
      <p:ext uri="{BB962C8B-B14F-4D97-AF65-F5344CB8AC3E}">
        <p14:creationId xmlns:p14="http://schemas.microsoft.com/office/powerpoint/2010/main" val="420548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19C4A-7126-828E-53F7-3AAD871D187E}"/>
              </a:ext>
            </a:extLst>
          </p:cNvPr>
          <p:cNvSpPr>
            <a:spLocks noGrp="1"/>
          </p:cNvSpPr>
          <p:nvPr>
            <p:ph type="title"/>
          </p:nvPr>
        </p:nvSpPr>
        <p:spPr>
          <a:xfrm>
            <a:off x="696000" y="909000"/>
            <a:ext cx="10800000" cy="5040000"/>
          </a:xfrm>
        </p:spPr>
        <p:txBody>
          <a:bodyPr/>
          <a:lstStyle/>
          <a:p>
            <a:pPr algn="ctr"/>
            <a:r>
              <a:rPr kumimoji="1" lang="ja-JP" altLang="en-US" dirty="0"/>
              <a:t>１．何を作ったか？</a:t>
            </a:r>
          </a:p>
        </p:txBody>
      </p:sp>
    </p:spTree>
    <p:extLst>
      <p:ext uri="{BB962C8B-B14F-4D97-AF65-F5344CB8AC3E}">
        <p14:creationId xmlns:p14="http://schemas.microsoft.com/office/powerpoint/2010/main" val="385277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900C-B0B7-0111-672D-491EFF4E8803}"/>
              </a:ext>
            </a:extLst>
          </p:cNvPr>
          <p:cNvSpPr>
            <a:spLocks noGrp="1"/>
          </p:cNvSpPr>
          <p:nvPr>
            <p:ph type="title"/>
          </p:nvPr>
        </p:nvSpPr>
        <p:spPr/>
        <p:txBody>
          <a:bodyPr/>
          <a:lstStyle/>
          <a:p>
            <a:r>
              <a:rPr kumimoji="1" lang="ja-JP" altLang="en-US" dirty="0"/>
              <a:t>計画・分担</a:t>
            </a:r>
          </a:p>
        </p:txBody>
      </p:sp>
      <p:pic>
        <p:nvPicPr>
          <p:cNvPr id="9" name="コンテンツ プレースホルダー 8" descr="グラフ&#10;&#10;自動的に生成された説明">
            <a:extLst>
              <a:ext uri="{FF2B5EF4-FFF2-40B4-BE49-F238E27FC236}">
                <a16:creationId xmlns:a16="http://schemas.microsoft.com/office/drawing/2014/main" id="{4E08212F-6875-CD8E-B4BE-59C3D35194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047" y="1825625"/>
            <a:ext cx="7543905" cy="4351338"/>
          </a:xfrm>
        </p:spPr>
      </p:pic>
    </p:spTree>
    <p:extLst>
      <p:ext uri="{BB962C8B-B14F-4D97-AF65-F5344CB8AC3E}">
        <p14:creationId xmlns:p14="http://schemas.microsoft.com/office/powerpoint/2010/main" val="267509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115EB-1ACE-FC7C-728B-47C29C564B82}"/>
              </a:ext>
            </a:extLst>
          </p:cNvPr>
          <p:cNvSpPr>
            <a:spLocks noGrp="1"/>
          </p:cNvSpPr>
          <p:nvPr>
            <p:ph type="title"/>
          </p:nvPr>
        </p:nvSpPr>
        <p:spPr/>
        <p:txBody>
          <a:bodyPr/>
          <a:lstStyle/>
          <a:p>
            <a:r>
              <a:rPr kumimoji="1" lang="ja-JP" altLang="en-US" dirty="0"/>
              <a:t>計画・分担</a:t>
            </a:r>
          </a:p>
        </p:txBody>
      </p:sp>
      <p:pic>
        <p:nvPicPr>
          <p:cNvPr id="5" name="コンテンツ プレースホルダー 4" descr="テーブル が含まれている画像&#10;&#10;自動的に生成された説明">
            <a:extLst>
              <a:ext uri="{FF2B5EF4-FFF2-40B4-BE49-F238E27FC236}">
                <a16:creationId xmlns:a16="http://schemas.microsoft.com/office/drawing/2014/main" id="{88C23C7B-52B4-BEBC-BA79-5EEFB6F2D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34" y="1825625"/>
            <a:ext cx="8592331" cy="4351338"/>
          </a:xfrm>
        </p:spPr>
      </p:pic>
    </p:spTree>
    <p:extLst>
      <p:ext uri="{BB962C8B-B14F-4D97-AF65-F5344CB8AC3E}">
        <p14:creationId xmlns:p14="http://schemas.microsoft.com/office/powerpoint/2010/main" val="3619412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19C4A-7126-828E-53F7-3AAD871D187E}"/>
              </a:ext>
            </a:extLst>
          </p:cNvPr>
          <p:cNvSpPr>
            <a:spLocks noGrp="1"/>
          </p:cNvSpPr>
          <p:nvPr>
            <p:ph type="title"/>
          </p:nvPr>
        </p:nvSpPr>
        <p:spPr>
          <a:xfrm>
            <a:off x="696000" y="909000"/>
            <a:ext cx="10800000" cy="5040000"/>
          </a:xfrm>
        </p:spPr>
        <p:txBody>
          <a:bodyPr/>
          <a:lstStyle/>
          <a:p>
            <a:pPr algn="ctr"/>
            <a:r>
              <a:rPr kumimoji="1" lang="ja-JP" altLang="en-US" dirty="0"/>
              <a:t>３．予定していた開発ができたか？</a:t>
            </a:r>
          </a:p>
        </p:txBody>
      </p:sp>
    </p:spTree>
    <p:extLst>
      <p:ext uri="{BB962C8B-B14F-4D97-AF65-F5344CB8AC3E}">
        <p14:creationId xmlns:p14="http://schemas.microsoft.com/office/powerpoint/2010/main" val="88400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FE58C-7A9B-6F24-7B26-9C0946959747}"/>
              </a:ext>
            </a:extLst>
          </p:cNvPr>
          <p:cNvSpPr>
            <a:spLocks noGrp="1"/>
          </p:cNvSpPr>
          <p:nvPr>
            <p:ph type="title"/>
          </p:nvPr>
        </p:nvSpPr>
        <p:spPr/>
        <p:txBody>
          <a:bodyPr/>
          <a:lstStyle/>
          <a:p>
            <a:r>
              <a:rPr kumimoji="1" lang="ja-JP" altLang="en-US" dirty="0"/>
              <a:t>要求仕様や設計通りに開発できたか</a:t>
            </a:r>
          </a:p>
        </p:txBody>
      </p:sp>
      <p:sp>
        <p:nvSpPr>
          <p:cNvPr id="3" name="コンテンツ プレースホルダー 2">
            <a:extLst>
              <a:ext uri="{FF2B5EF4-FFF2-40B4-BE49-F238E27FC236}">
                <a16:creationId xmlns:a16="http://schemas.microsoft.com/office/drawing/2014/main" id="{B1D50096-8E0E-27D0-2EAC-FF5942B0D22B}"/>
              </a:ext>
            </a:extLst>
          </p:cNvPr>
          <p:cNvSpPr>
            <a:spLocks noGrp="1"/>
          </p:cNvSpPr>
          <p:nvPr>
            <p:ph idx="1"/>
          </p:nvPr>
        </p:nvSpPr>
        <p:spPr/>
        <p:txBody>
          <a:bodyPr/>
          <a:lstStyle/>
          <a:p>
            <a:r>
              <a:rPr kumimoji="1" lang="ja-JP" altLang="en-US" dirty="0"/>
              <a:t>当初の要求仕様に書かれていた内容はほとんど製品に組み込むことができた。</a:t>
            </a:r>
            <a:endParaRPr kumimoji="1" lang="en-US" altLang="ja-JP" dirty="0"/>
          </a:p>
          <a:p>
            <a:r>
              <a:rPr lang="ja-JP" altLang="en-US" dirty="0"/>
              <a:t>当初の設計では、</a:t>
            </a:r>
            <a:r>
              <a:rPr lang="en-US" altLang="ja-JP" dirty="0"/>
              <a:t>LINE Notify</a:t>
            </a:r>
            <a:r>
              <a:rPr lang="ja-JP" altLang="en-US" dirty="0"/>
              <a:t>を使用し、照度のデータや消灯５分前の通知をユーザーに送る予定だった。</a:t>
            </a:r>
            <a:br>
              <a:rPr lang="en-US" altLang="ja-JP" dirty="0"/>
            </a:br>
            <a:r>
              <a:rPr lang="ja-JP" altLang="en-US" dirty="0"/>
              <a:t>しかし、それらの機能を</a:t>
            </a:r>
            <a:r>
              <a:rPr lang="en-US" altLang="ja-JP" dirty="0"/>
              <a:t>LINE Bot</a:t>
            </a:r>
            <a:r>
              <a:rPr lang="ja-JP" altLang="en-US" dirty="0"/>
              <a:t>にひとまとめにすることによって、</a:t>
            </a:r>
            <a:r>
              <a:rPr lang="en-US" altLang="ja-JP" dirty="0"/>
              <a:t>LINE Notify</a:t>
            </a:r>
            <a:r>
              <a:rPr lang="ja-JP" altLang="en-US" dirty="0"/>
              <a:t>を使用せずに要求を満たすことが可能になった。</a:t>
            </a:r>
            <a:endParaRPr kumimoji="1" lang="en-US" altLang="ja-JP" dirty="0"/>
          </a:p>
        </p:txBody>
      </p:sp>
    </p:spTree>
    <p:extLst>
      <p:ext uri="{BB962C8B-B14F-4D97-AF65-F5344CB8AC3E}">
        <p14:creationId xmlns:p14="http://schemas.microsoft.com/office/powerpoint/2010/main" val="5954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77C30-F58C-37E3-F71A-F350FE38A9C3}"/>
              </a:ext>
            </a:extLst>
          </p:cNvPr>
          <p:cNvSpPr>
            <a:spLocks noGrp="1"/>
          </p:cNvSpPr>
          <p:nvPr>
            <p:ph type="title"/>
          </p:nvPr>
        </p:nvSpPr>
        <p:spPr/>
        <p:txBody>
          <a:bodyPr/>
          <a:lstStyle/>
          <a:p>
            <a:r>
              <a:rPr kumimoji="1" lang="ja-JP" altLang="en-US" dirty="0"/>
              <a:t>計画通りに開発できたか</a:t>
            </a:r>
          </a:p>
        </p:txBody>
      </p:sp>
      <p:sp>
        <p:nvSpPr>
          <p:cNvPr id="3" name="コンテンツ プレースホルダー 2">
            <a:extLst>
              <a:ext uri="{FF2B5EF4-FFF2-40B4-BE49-F238E27FC236}">
                <a16:creationId xmlns:a16="http://schemas.microsoft.com/office/drawing/2014/main" id="{14236343-C597-8794-5CCF-6F9FD1469759}"/>
              </a:ext>
            </a:extLst>
          </p:cNvPr>
          <p:cNvSpPr>
            <a:spLocks noGrp="1"/>
          </p:cNvSpPr>
          <p:nvPr>
            <p:ph idx="1"/>
          </p:nvPr>
        </p:nvSpPr>
        <p:spPr/>
        <p:txBody>
          <a:bodyPr>
            <a:normAutofit/>
          </a:bodyPr>
          <a:lstStyle/>
          <a:p>
            <a:r>
              <a:rPr lang="ja-JP" altLang="en-US" sz="3600" dirty="0"/>
              <a:t>当初の計画では１週目にプログラミングを完了し、２週目に実験を行うというものだった。</a:t>
            </a:r>
            <a:br>
              <a:rPr lang="en-US" altLang="ja-JP" sz="3600" dirty="0"/>
            </a:br>
            <a:r>
              <a:rPr lang="ja-JP" altLang="en-US" sz="3600" dirty="0"/>
              <a:t>しかし、実際には１週間分の遅れが生じてしまい、製品の完成や実験が締め切りの直前になってしまった。</a:t>
            </a:r>
            <a:endParaRPr lang="en-US" altLang="ja-JP" sz="3600" dirty="0"/>
          </a:p>
        </p:txBody>
      </p:sp>
    </p:spTree>
    <p:extLst>
      <p:ext uri="{BB962C8B-B14F-4D97-AF65-F5344CB8AC3E}">
        <p14:creationId xmlns:p14="http://schemas.microsoft.com/office/powerpoint/2010/main" val="76366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19C4A-7126-828E-53F7-3AAD871D187E}"/>
              </a:ext>
            </a:extLst>
          </p:cNvPr>
          <p:cNvSpPr>
            <a:spLocks noGrp="1"/>
          </p:cNvSpPr>
          <p:nvPr>
            <p:ph type="title"/>
          </p:nvPr>
        </p:nvSpPr>
        <p:spPr>
          <a:xfrm>
            <a:off x="696000" y="909000"/>
            <a:ext cx="10800000" cy="5040000"/>
          </a:xfrm>
        </p:spPr>
        <p:txBody>
          <a:bodyPr/>
          <a:lstStyle/>
          <a:p>
            <a:pPr algn="ctr"/>
            <a:r>
              <a:rPr lang="ja-JP" altLang="en-US" dirty="0"/>
              <a:t>４</a:t>
            </a:r>
            <a:r>
              <a:rPr kumimoji="1" lang="ja-JP" altLang="en-US" dirty="0"/>
              <a:t>．感想</a:t>
            </a:r>
          </a:p>
        </p:txBody>
      </p:sp>
    </p:spTree>
    <p:extLst>
      <p:ext uri="{BB962C8B-B14F-4D97-AF65-F5344CB8AC3E}">
        <p14:creationId xmlns:p14="http://schemas.microsoft.com/office/powerpoint/2010/main" val="117654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4C3FB01-948B-3952-3692-336E5234794D}"/>
              </a:ext>
            </a:extLst>
          </p:cNvPr>
          <p:cNvSpPr txBox="1"/>
          <p:nvPr/>
        </p:nvSpPr>
        <p:spPr>
          <a:xfrm>
            <a:off x="599089" y="2017986"/>
            <a:ext cx="10993821" cy="3970318"/>
          </a:xfrm>
          <a:prstGeom prst="rect">
            <a:avLst/>
          </a:prstGeom>
          <a:noFill/>
        </p:spPr>
        <p:txBody>
          <a:bodyPr wrap="square" rtlCol="0">
            <a:spAutoFit/>
          </a:bodyPr>
          <a:lstStyle/>
          <a:p>
            <a:pPr marL="571500" indent="-571500">
              <a:buFont typeface="Arial" panose="020B0604020202020204" pitchFamily="34" charset="0"/>
              <a:buChar char="•"/>
            </a:pPr>
            <a:r>
              <a:rPr kumimoji="1" lang="ja-JP" altLang="en-US" sz="3600" dirty="0"/>
              <a:t>予定より作業が遅れたものの納期までに完成が間に合ってよかった。</a:t>
            </a:r>
          </a:p>
          <a:p>
            <a:pPr marL="571500" indent="-571500">
              <a:buFont typeface="Arial" panose="020B0604020202020204" pitchFamily="34" charset="0"/>
              <a:buChar char="•"/>
            </a:pPr>
            <a:r>
              <a:rPr kumimoji="1" lang="ja-JP" altLang="en-US" sz="3600" dirty="0"/>
              <a:t>実際に動いている所を見ると達成感を感じられた。</a:t>
            </a:r>
          </a:p>
          <a:p>
            <a:pPr marL="571500" indent="-571500">
              <a:buFont typeface="Arial" panose="020B0604020202020204" pitchFamily="34" charset="0"/>
              <a:buChar char="•"/>
            </a:pPr>
            <a:r>
              <a:rPr kumimoji="1" lang="ja-JP" altLang="en-US" sz="3600" dirty="0"/>
              <a:t>機会があればエアコンを自動で調整するプログラムも作ってみたい。</a:t>
            </a:r>
          </a:p>
          <a:p>
            <a:pPr marL="571500" indent="-571500">
              <a:buFont typeface="Arial" panose="020B0604020202020204" pitchFamily="34" charset="0"/>
              <a:buChar char="•"/>
            </a:pPr>
            <a:r>
              <a:rPr kumimoji="1" lang="ja-JP" altLang="en-US" sz="3600" dirty="0"/>
              <a:t>共同でプログラミングを進めるやり方を知れた。</a:t>
            </a:r>
          </a:p>
          <a:p>
            <a:pPr marL="571500" indent="-571500">
              <a:buFont typeface="Arial" panose="020B0604020202020204" pitchFamily="34" charset="0"/>
              <a:buChar char="•"/>
            </a:pPr>
            <a:r>
              <a:rPr kumimoji="1" lang="ja-JP" altLang="en-US" sz="3600" dirty="0"/>
              <a:t>もう少し細部に機能を追加できたように感じる。</a:t>
            </a:r>
          </a:p>
        </p:txBody>
      </p:sp>
      <p:sp>
        <p:nvSpPr>
          <p:cNvPr id="3" name="テキスト ボックス 2">
            <a:extLst>
              <a:ext uri="{FF2B5EF4-FFF2-40B4-BE49-F238E27FC236}">
                <a16:creationId xmlns:a16="http://schemas.microsoft.com/office/drawing/2014/main" id="{50A8EAF0-F2B5-CD93-B75D-E6411213F218}"/>
              </a:ext>
            </a:extLst>
          </p:cNvPr>
          <p:cNvSpPr txBox="1"/>
          <p:nvPr/>
        </p:nvSpPr>
        <p:spPr>
          <a:xfrm>
            <a:off x="788276" y="567559"/>
            <a:ext cx="2963917" cy="830997"/>
          </a:xfrm>
          <a:prstGeom prst="rect">
            <a:avLst/>
          </a:prstGeom>
          <a:noFill/>
        </p:spPr>
        <p:txBody>
          <a:bodyPr wrap="square" rtlCol="0">
            <a:spAutoFit/>
          </a:bodyPr>
          <a:lstStyle/>
          <a:p>
            <a:r>
              <a:rPr kumimoji="1" lang="ja-JP" altLang="en-US" sz="4800" dirty="0"/>
              <a:t>感想</a:t>
            </a:r>
          </a:p>
        </p:txBody>
      </p:sp>
    </p:spTree>
    <p:extLst>
      <p:ext uri="{BB962C8B-B14F-4D97-AF65-F5344CB8AC3E}">
        <p14:creationId xmlns:p14="http://schemas.microsoft.com/office/powerpoint/2010/main" val="355842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31C66-5024-301D-2019-DFBA3ED93330}"/>
              </a:ext>
            </a:extLst>
          </p:cNvPr>
          <p:cNvSpPr>
            <a:spLocks noGrp="1"/>
          </p:cNvSpPr>
          <p:nvPr>
            <p:ph type="title"/>
          </p:nvPr>
        </p:nvSpPr>
        <p:spPr/>
        <p:txBody>
          <a:bodyPr/>
          <a:lstStyle/>
          <a:p>
            <a:r>
              <a:rPr kumimoji="1" lang="ja-JP" altLang="en-US" dirty="0"/>
              <a:t>実際に実行している様子１</a:t>
            </a:r>
          </a:p>
        </p:txBody>
      </p:sp>
    </p:spTree>
    <p:extLst>
      <p:ext uri="{BB962C8B-B14F-4D97-AF65-F5344CB8AC3E}">
        <p14:creationId xmlns:p14="http://schemas.microsoft.com/office/powerpoint/2010/main" val="349044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31C66-5024-301D-2019-DFBA3ED93330}"/>
              </a:ext>
            </a:extLst>
          </p:cNvPr>
          <p:cNvSpPr>
            <a:spLocks noGrp="1"/>
          </p:cNvSpPr>
          <p:nvPr>
            <p:ph type="title"/>
          </p:nvPr>
        </p:nvSpPr>
        <p:spPr/>
        <p:txBody>
          <a:bodyPr/>
          <a:lstStyle/>
          <a:p>
            <a:r>
              <a:rPr kumimoji="1" lang="ja-JP" altLang="en-US" dirty="0"/>
              <a:t>実際に実行している様子２</a:t>
            </a:r>
          </a:p>
        </p:txBody>
      </p:sp>
    </p:spTree>
    <p:extLst>
      <p:ext uri="{BB962C8B-B14F-4D97-AF65-F5344CB8AC3E}">
        <p14:creationId xmlns:p14="http://schemas.microsoft.com/office/powerpoint/2010/main" val="143979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31C66-5024-301D-2019-DFBA3ED93330}"/>
              </a:ext>
            </a:extLst>
          </p:cNvPr>
          <p:cNvSpPr>
            <a:spLocks noGrp="1"/>
          </p:cNvSpPr>
          <p:nvPr>
            <p:ph type="title"/>
          </p:nvPr>
        </p:nvSpPr>
        <p:spPr/>
        <p:txBody>
          <a:bodyPr/>
          <a:lstStyle/>
          <a:p>
            <a:r>
              <a:rPr kumimoji="1" lang="ja-JP" altLang="en-US" dirty="0"/>
              <a:t>実際に実行している様子３</a:t>
            </a:r>
          </a:p>
        </p:txBody>
      </p:sp>
    </p:spTree>
    <p:extLst>
      <p:ext uri="{BB962C8B-B14F-4D97-AF65-F5344CB8AC3E}">
        <p14:creationId xmlns:p14="http://schemas.microsoft.com/office/powerpoint/2010/main" val="389222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B9F19-4CFE-1176-0DFD-2A8FA0744030}"/>
              </a:ext>
            </a:extLst>
          </p:cNvPr>
          <p:cNvSpPr>
            <a:spLocks noGrp="1"/>
          </p:cNvSpPr>
          <p:nvPr>
            <p:ph type="title"/>
          </p:nvPr>
        </p:nvSpPr>
        <p:spPr/>
        <p:txBody>
          <a:bodyPr/>
          <a:lstStyle/>
          <a:p>
            <a:r>
              <a:rPr kumimoji="1" lang="ja-JP" altLang="en-US" dirty="0"/>
              <a:t>概要</a:t>
            </a:r>
          </a:p>
        </p:txBody>
      </p:sp>
      <p:sp>
        <p:nvSpPr>
          <p:cNvPr id="3" name="コンテンツ プレースホルダー 2">
            <a:extLst>
              <a:ext uri="{FF2B5EF4-FFF2-40B4-BE49-F238E27FC236}">
                <a16:creationId xmlns:a16="http://schemas.microsoft.com/office/drawing/2014/main" id="{1D0B279C-25BE-6532-FE4D-D620DB85292D}"/>
              </a:ext>
            </a:extLst>
          </p:cNvPr>
          <p:cNvSpPr>
            <a:spLocks noGrp="1"/>
          </p:cNvSpPr>
          <p:nvPr>
            <p:ph idx="1"/>
          </p:nvPr>
        </p:nvSpPr>
        <p:spPr/>
        <p:txBody>
          <a:bodyPr/>
          <a:lstStyle/>
          <a:p>
            <a:r>
              <a:rPr kumimoji="1" lang="en-US" altLang="ja-JP" dirty="0"/>
              <a:t>Remo3</a:t>
            </a:r>
            <a:r>
              <a:rPr kumimoji="1" lang="ja-JP" altLang="en-US" dirty="0"/>
              <a:t>を用いて朝と夜に電気を自動で</a:t>
            </a:r>
            <a:r>
              <a:rPr kumimoji="1" lang="en-US" altLang="ja-JP" dirty="0"/>
              <a:t>ON </a:t>
            </a:r>
            <a:r>
              <a:rPr kumimoji="1" lang="ja-JP" altLang="en-US" dirty="0"/>
              <a:t>・</a:t>
            </a:r>
            <a:r>
              <a:rPr kumimoji="1" lang="en-US" altLang="ja-JP" dirty="0"/>
              <a:t>OFF</a:t>
            </a:r>
            <a:r>
              <a:rPr kumimoji="1" lang="ja-JP" altLang="en-US" dirty="0"/>
              <a:t>するプログラム</a:t>
            </a:r>
            <a:endParaRPr kumimoji="1" lang="en-US" altLang="ja-JP" dirty="0"/>
          </a:p>
          <a:p>
            <a:r>
              <a:rPr lang="en-US" altLang="ja-JP" dirty="0"/>
              <a:t>LINE</a:t>
            </a:r>
            <a:r>
              <a:rPr lang="ja-JP" altLang="en-US" dirty="0"/>
              <a:t>をリモコン代わりにして操作も可能</a:t>
            </a:r>
            <a:endParaRPr lang="en-US" altLang="ja-JP" dirty="0"/>
          </a:p>
          <a:p>
            <a:r>
              <a:rPr kumimoji="1" lang="ja-JP" altLang="en-US" dirty="0"/>
              <a:t>電気が消える５分前に通知を送信</a:t>
            </a:r>
            <a:endParaRPr kumimoji="1" lang="en-US" altLang="ja-JP" dirty="0"/>
          </a:p>
          <a:p>
            <a:r>
              <a:rPr lang="ja-JP" altLang="en-US" dirty="0"/>
              <a:t>電気を適度な明るさに調整することも可能</a:t>
            </a:r>
            <a:endParaRPr lang="en-US" altLang="ja-JP" dirty="0"/>
          </a:p>
          <a:p>
            <a:r>
              <a:rPr lang="ja-JP" altLang="en-US" dirty="0"/>
              <a:t>スプレッド</a:t>
            </a:r>
            <a:r>
              <a:rPr kumimoji="1" lang="ja-JP" altLang="en-US" dirty="0"/>
              <a:t>シートで照度の履歴も閲覧可能</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111189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F5893-D625-C9BE-1D95-77858CE971D1}"/>
              </a:ext>
            </a:extLst>
          </p:cNvPr>
          <p:cNvSpPr>
            <a:spLocks noGrp="1"/>
          </p:cNvSpPr>
          <p:nvPr>
            <p:ph type="title"/>
          </p:nvPr>
        </p:nvSpPr>
        <p:spPr/>
        <p:txBody>
          <a:bodyPr/>
          <a:lstStyle/>
          <a:p>
            <a:r>
              <a:rPr kumimoji="1" lang="ja-JP" altLang="en-US" dirty="0"/>
              <a:t>製品の機能</a:t>
            </a:r>
          </a:p>
        </p:txBody>
      </p:sp>
      <p:sp>
        <p:nvSpPr>
          <p:cNvPr id="3" name="コンテンツ プレースホルダー 2">
            <a:extLst>
              <a:ext uri="{FF2B5EF4-FFF2-40B4-BE49-F238E27FC236}">
                <a16:creationId xmlns:a16="http://schemas.microsoft.com/office/drawing/2014/main" id="{61EE3705-9CFA-5C20-D17D-B2F8E079BB13}"/>
              </a:ext>
            </a:extLst>
          </p:cNvPr>
          <p:cNvSpPr>
            <a:spLocks noGrp="1"/>
          </p:cNvSpPr>
          <p:nvPr>
            <p:ph idx="1"/>
          </p:nvPr>
        </p:nvSpPr>
        <p:spPr>
          <a:xfrm>
            <a:off x="838200" y="1825625"/>
            <a:ext cx="10515600" cy="486651"/>
          </a:xfrm>
        </p:spPr>
        <p:txBody>
          <a:bodyPr/>
          <a:lstStyle/>
          <a:p>
            <a:r>
              <a:rPr kumimoji="1" lang="en-US" altLang="ja-JP" dirty="0"/>
              <a:t>LINE</a:t>
            </a:r>
            <a:r>
              <a:rPr kumimoji="1" lang="ja-JP" altLang="en-US" dirty="0"/>
              <a:t>で電気の</a:t>
            </a:r>
            <a:r>
              <a:rPr kumimoji="1" lang="en-US" altLang="ja-JP" dirty="0"/>
              <a:t>ON</a:t>
            </a:r>
            <a:r>
              <a:rPr kumimoji="1" lang="ja-JP" altLang="en-US" dirty="0"/>
              <a:t>・</a:t>
            </a:r>
            <a:r>
              <a:rPr kumimoji="1" lang="en-US" altLang="ja-JP" dirty="0"/>
              <a:t>OFF</a:t>
            </a:r>
            <a:r>
              <a:rPr lang="ja-JP" altLang="en-US" dirty="0"/>
              <a:t>、電気の明るさの変更が可能</a:t>
            </a:r>
            <a:r>
              <a:rPr kumimoji="1" lang="en-US" altLang="ja-JP" dirty="0"/>
              <a:t> </a:t>
            </a:r>
            <a:endParaRPr kumimoji="1" lang="ja-JP" altLang="en-US" dirty="0"/>
          </a:p>
        </p:txBody>
      </p:sp>
      <p:sp>
        <p:nvSpPr>
          <p:cNvPr id="6" name="テキスト ボックス 5">
            <a:extLst>
              <a:ext uri="{FF2B5EF4-FFF2-40B4-BE49-F238E27FC236}">
                <a16:creationId xmlns:a16="http://schemas.microsoft.com/office/drawing/2014/main" id="{F653FCC4-9009-B12A-8EB2-58BCE4E8E631}"/>
              </a:ext>
            </a:extLst>
          </p:cNvPr>
          <p:cNvSpPr txBox="1"/>
          <p:nvPr/>
        </p:nvSpPr>
        <p:spPr>
          <a:xfrm>
            <a:off x="347076" y="5872011"/>
            <a:ext cx="3885729" cy="369332"/>
          </a:xfrm>
          <a:prstGeom prst="rect">
            <a:avLst/>
          </a:prstGeom>
          <a:noFill/>
        </p:spPr>
        <p:txBody>
          <a:bodyPr wrap="square" rtlCol="0">
            <a:spAutoFit/>
          </a:bodyPr>
          <a:lstStyle/>
          <a:p>
            <a:r>
              <a:rPr kumimoji="1" lang="en-US" altLang="ja-JP" dirty="0"/>
              <a:t>LINE</a:t>
            </a:r>
            <a:r>
              <a:rPr kumimoji="1" lang="ja-JP" altLang="en-US" dirty="0"/>
              <a:t>上で</a:t>
            </a:r>
            <a:r>
              <a:rPr kumimoji="1" lang="en-US" altLang="ja-JP" dirty="0"/>
              <a:t>ON/OFF</a:t>
            </a:r>
            <a:r>
              <a:rPr kumimoji="1" lang="ja-JP" altLang="en-US" dirty="0"/>
              <a:t>のボタンを押すと</a:t>
            </a:r>
          </a:p>
        </p:txBody>
      </p:sp>
      <p:sp>
        <p:nvSpPr>
          <p:cNvPr id="8" name="矢印: 右 7">
            <a:extLst>
              <a:ext uri="{FF2B5EF4-FFF2-40B4-BE49-F238E27FC236}">
                <a16:creationId xmlns:a16="http://schemas.microsoft.com/office/drawing/2014/main" id="{4CFDE3FF-CBFF-1C86-AC46-C931EDD35D22}"/>
              </a:ext>
            </a:extLst>
          </p:cNvPr>
          <p:cNvSpPr/>
          <p:nvPr/>
        </p:nvSpPr>
        <p:spPr>
          <a:xfrm>
            <a:off x="7855237" y="384982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D3047C2-0809-7D51-7A3B-FE723F89F944}"/>
              </a:ext>
            </a:extLst>
          </p:cNvPr>
          <p:cNvSpPr txBox="1"/>
          <p:nvPr/>
        </p:nvSpPr>
        <p:spPr>
          <a:xfrm>
            <a:off x="7694045" y="5872011"/>
            <a:ext cx="1881352" cy="369332"/>
          </a:xfrm>
          <a:prstGeom prst="rect">
            <a:avLst/>
          </a:prstGeom>
          <a:noFill/>
        </p:spPr>
        <p:txBody>
          <a:bodyPr wrap="square" rtlCol="0">
            <a:spAutoFit/>
          </a:bodyPr>
          <a:lstStyle/>
          <a:p>
            <a:r>
              <a:rPr kumimoji="1" lang="ja-JP" altLang="en-US" dirty="0"/>
              <a:t>電気がついた！</a:t>
            </a:r>
          </a:p>
        </p:txBody>
      </p:sp>
      <p:pic>
        <p:nvPicPr>
          <p:cNvPr id="11" name="図 10"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86F919C-C73F-8758-467A-8FE129ABE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03" y="2312276"/>
            <a:ext cx="3057874" cy="3499945"/>
          </a:xfrm>
          <a:prstGeom prst="rect">
            <a:avLst/>
          </a:prstGeom>
        </p:spPr>
      </p:pic>
      <p:pic>
        <p:nvPicPr>
          <p:cNvPr id="5" name="図 4" descr="屋内, 座る, テーブル, 眺め が含まれている画像&#10;&#10;自動的に生成された説明">
            <a:extLst>
              <a:ext uri="{FF2B5EF4-FFF2-40B4-BE49-F238E27FC236}">
                <a16:creationId xmlns:a16="http://schemas.microsoft.com/office/drawing/2014/main" id="{4C240886-8EAE-1B46-DB6F-D5F8A705F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859" y="2312276"/>
            <a:ext cx="2624959" cy="3499945"/>
          </a:xfrm>
          <a:prstGeom prst="rect">
            <a:avLst/>
          </a:prstGeom>
        </p:spPr>
      </p:pic>
      <p:pic>
        <p:nvPicPr>
          <p:cNvPr id="12" name="図 11" descr="光の線&#10;&#10;中程度の精度で自動的に生成された説明">
            <a:extLst>
              <a:ext uri="{FF2B5EF4-FFF2-40B4-BE49-F238E27FC236}">
                <a16:creationId xmlns:a16="http://schemas.microsoft.com/office/drawing/2014/main" id="{C3E414AC-AEEE-16B3-40A6-AF065B861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5065" y="2309430"/>
            <a:ext cx="2624959" cy="3499947"/>
          </a:xfrm>
          <a:prstGeom prst="rect">
            <a:avLst/>
          </a:prstGeom>
        </p:spPr>
      </p:pic>
    </p:spTree>
    <p:extLst>
      <p:ext uri="{BB962C8B-B14F-4D97-AF65-F5344CB8AC3E}">
        <p14:creationId xmlns:p14="http://schemas.microsoft.com/office/powerpoint/2010/main" val="20862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F5893-D625-C9BE-1D95-77858CE971D1}"/>
              </a:ext>
            </a:extLst>
          </p:cNvPr>
          <p:cNvSpPr>
            <a:spLocks noGrp="1"/>
          </p:cNvSpPr>
          <p:nvPr>
            <p:ph type="title"/>
          </p:nvPr>
        </p:nvSpPr>
        <p:spPr/>
        <p:txBody>
          <a:bodyPr/>
          <a:lstStyle/>
          <a:p>
            <a:r>
              <a:rPr kumimoji="1" lang="ja-JP" altLang="en-US" dirty="0"/>
              <a:t>製品の機能</a:t>
            </a:r>
          </a:p>
        </p:txBody>
      </p:sp>
      <p:sp>
        <p:nvSpPr>
          <p:cNvPr id="3" name="コンテンツ プレースホルダー 2">
            <a:extLst>
              <a:ext uri="{FF2B5EF4-FFF2-40B4-BE49-F238E27FC236}">
                <a16:creationId xmlns:a16="http://schemas.microsoft.com/office/drawing/2014/main" id="{61EE3705-9CFA-5C20-D17D-B2F8E079BB13}"/>
              </a:ext>
            </a:extLst>
          </p:cNvPr>
          <p:cNvSpPr>
            <a:spLocks noGrp="1"/>
          </p:cNvSpPr>
          <p:nvPr>
            <p:ph idx="1"/>
          </p:nvPr>
        </p:nvSpPr>
        <p:spPr>
          <a:xfrm>
            <a:off x="838200" y="1825625"/>
            <a:ext cx="10515600" cy="486651"/>
          </a:xfrm>
        </p:spPr>
        <p:txBody>
          <a:bodyPr/>
          <a:lstStyle/>
          <a:p>
            <a:r>
              <a:rPr kumimoji="1" lang="en-US" altLang="ja-JP" dirty="0"/>
              <a:t>LINE</a:t>
            </a:r>
            <a:r>
              <a:rPr kumimoji="1" lang="ja-JP" altLang="en-US" dirty="0"/>
              <a:t>で電気の</a:t>
            </a:r>
            <a:r>
              <a:rPr kumimoji="1" lang="en-US" altLang="ja-JP" dirty="0"/>
              <a:t>ON</a:t>
            </a:r>
            <a:r>
              <a:rPr kumimoji="1" lang="ja-JP" altLang="en-US" dirty="0"/>
              <a:t>・</a:t>
            </a:r>
            <a:r>
              <a:rPr kumimoji="1" lang="en-US" altLang="ja-JP" dirty="0"/>
              <a:t>OFF</a:t>
            </a:r>
            <a:r>
              <a:rPr kumimoji="1" lang="ja-JP" altLang="en-US" dirty="0"/>
              <a:t>を行う時間を設定可能</a:t>
            </a:r>
            <a:r>
              <a:rPr kumimoji="1" lang="en-US" altLang="ja-JP" dirty="0"/>
              <a:t> </a:t>
            </a:r>
            <a:endParaRPr kumimoji="1" lang="ja-JP" altLang="en-US" dirty="0"/>
          </a:p>
        </p:txBody>
      </p:sp>
      <p:sp>
        <p:nvSpPr>
          <p:cNvPr id="11" name="テキスト ボックス 10">
            <a:extLst>
              <a:ext uri="{FF2B5EF4-FFF2-40B4-BE49-F238E27FC236}">
                <a16:creationId xmlns:a16="http://schemas.microsoft.com/office/drawing/2014/main" id="{C893199B-26ED-ADC9-DC5A-7F55235DFECB}"/>
              </a:ext>
            </a:extLst>
          </p:cNvPr>
          <p:cNvSpPr txBox="1"/>
          <p:nvPr/>
        </p:nvSpPr>
        <p:spPr>
          <a:xfrm>
            <a:off x="3739138" y="5885793"/>
            <a:ext cx="5044966" cy="369332"/>
          </a:xfrm>
          <a:prstGeom prst="rect">
            <a:avLst/>
          </a:prstGeom>
          <a:noFill/>
        </p:spPr>
        <p:txBody>
          <a:bodyPr wrap="square" rtlCol="0">
            <a:spAutoFit/>
          </a:bodyPr>
          <a:lstStyle/>
          <a:p>
            <a:r>
              <a:rPr kumimoji="1" lang="ja-JP" altLang="en-US" dirty="0"/>
              <a:t>上のようにして時刻を設定できる</a:t>
            </a:r>
          </a:p>
        </p:txBody>
      </p:sp>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09C7FCC-BF86-AE70-6F06-E37BC9617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358" y="2573720"/>
            <a:ext cx="4269829" cy="3185949"/>
          </a:xfrm>
          <a:prstGeom prst="rect">
            <a:avLst/>
          </a:prstGeom>
        </p:spPr>
      </p:pic>
    </p:spTree>
    <p:extLst>
      <p:ext uri="{BB962C8B-B14F-4D97-AF65-F5344CB8AC3E}">
        <p14:creationId xmlns:p14="http://schemas.microsoft.com/office/powerpoint/2010/main" val="180261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F5893-D625-C9BE-1D95-77858CE971D1}"/>
              </a:ext>
            </a:extLst>
          </p:cNvPr>
          <p:cNvSpPr>
            <a:spLocks noGrp="1"/>
          </p:cNvSpPr>
          <p:nvPr>
            <p:ph type="title"/>
          </p:nvPr>
        </p:nvSpPr>
        <p:spPr/>
        <p:txBody>
          <a:bodyPr/>
          <a:lstStyle/>
          <a:p>
            <a:r>
              <a:rPr kumimoji="1" lang="ja-JP" altLang="en-US" dirty="0"/>
              <a:t>製品の機能</a:t>
            </a:r>
          </a:p>
        </p:txBody>
      </p:sp>
      <p:sp>
        <p:nvSpPr>
          <p:cNvPr id="3" name="コンテンツ プレースホルダー 2">
            <a:extLst>
              <a:ext uri="{FF2B5EF4-FFF2-40B4-BE49-F238E27FC236}">
                <a16:creationId xmlns:a16="http://schemas.microsoft.com/office/drawing/2014/main" id="{61EE3705-9CFA-5C20-D17D-B2F8E079BB13}"/>
              </a:ext>
            </a:extLst>
          </p:cNvPr>
          <p:cNvSpPr>
            <a:spLocks noGrp="1"/>
          </p:cNvSpPr>
          <p:nvPr>
            <p:ph idx="1"/>
          </p:nvPr>
        </p:nvSpPr>
        <p:spPr>
          <a:xfrm>
            <a:off x="838200" y="1825625"/>
            <a:ext cx="10515600" cy="486651"/>
          </a:xfrm>
        </p:spPr>
        <p:txBody>
          <a:bodyPr/>
          <a:lstStyle/>
          <a:p>
            <a:r>
              <a:rPr kumimoji="1" lang="ja-JP" altLang="en-US" dirty="0"/>
              <a:t>電気の</a:t>
            </a:r>
            <a:r>
              <a:rPr lang="ja-JP" altLang="en-US" dirty="0"/>
              <a:t>消灯</a:t>
            </a:r>
            <a:r>
              <a:rPr kumimoji="1" lang="ja-JP" altLang="en-US" dirty="0"/>
              <a:t>時間の５分前に</a:t>
            </a:r>
            <a:r>
              <a:rPr kumimoji="1" lang="en-US" altLang="ja-JP" dirty="0"/>
              <a:t>LINE</a:t>
            </a:r>
            <a:r>
              <a:rPr kumimoji="1" lang="ja-JP" altLang="en-US" dirty="0"/>
              <a:t>に通知を送信</a:t>
            </a:r>
            <a:r>
              <a:rPr kumimoji="1" lang="en-US" altLang="ja-JP" dirty="0"/>
              <a:t> </a:t>
            </a:r>
            <a:endParaRPr kumimoji="1" lang="ja-JP" altLang="en-US" dirty="0"/>
          </a:p>
        </p:txBody>
      </p:sp>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958BA94B-2677-A31A-4F48-F950CF008569}"/>
              </a:ext>
            </a:extLst>
          </p:cNvPr>
          <p:cNvPicPr>
            <a:picLocks noChangeAspect="1"/>
          </p:cNvPicPr>
          <p:nvPr/>
        </p:nvPicPr>
        <p:blipFill rotWithShape="1">
          <a:blip r:embed="rId2">
            <a:extLst>
              <a:ext uri="{28A0092B-C50C-407E-A947-70E740481C1C}">
                <a14:useLocalDpi xmlns:a14="http://schemas.microsoft.com/office/drawing/2010/main" val="0"/>
              </a:ext>
            </a:extLst>
          </a:blip>
          <a:srcRect t="61866"/>
          <a:stretch/>
        </p:blipFill>
        <p:spPr>
          <a:xfrm>
            <a:off x="3793470" y="2447213"/>
            <a:ext cx="4605059" cy="3820431"/>
          </a:xfrm>
          <a:prstGeom prst="rect">
            <a:avLst/>
          </a:prstGeom>
        </p:spPr>
      </p:pic>
    </p:spTree>
    <p:extLst>
      <p:ext uri="{BB962C8B-B14F-4D97-AF65-F5344CB8AC3E}">
        <p14:creationId xmlns:p14="http://schemas.microsoft.com/office/powerpoint/2010/main" val="2815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F5893-D625-C9BE-1D95-77858CE971D1}"/>
              </a:ext>
            </a:extLst>
          </p:cNvPr>
          <p:cNvSpPr>
            <a:spLocks noGrp="1"/>
          </p:cNvSpPr>
          <p:nvPr>
            <p:ph type="title"/>
          </p:nvPr>
        </p:nvSpPr>
        <p:spPr/>
        <p:txBody>
          <a:bodyPr/>
          <a:lstStyle/>
          <a:p>
            <a:r>
              <a:rPr kumimoji="1" lang="ja-JP" altLang="en-US" dirty="0"/>
              <a:t>製品の機能</a:t>
            </a:r>
          </a:p>
        </p:txBody>
      </p:sp>
      <p:sp>
        <p:nvSpPr>
          <p:cNvPr id="3" name="コンテンツ プレースホルダー 2">
            <a:extLst>
              <a:ext uri="{FF2B5EF4-FFF2-40B4-BE49-F238E27FC236}">
                <a16:creationId xmlns:a16="http://schemas.microsoft.com/office/drawing/2014/main" id="{61EE3705-9CFA-5C20-D17D-B2F8E079BB13}"/>
              </a:ext>
            </a:extLst>
          </p:cNvPr>
          <p:cNvSpPr>
            <a:spLocks noGrp="1"/>
          </p:cNvSpPr>
          <p:nvPr>
            <p:ph idx="1"/>
          </p:nvPr>
        </p:nvSpPr>
        <p:spPr>
          <a:xfrm>
            <a:off x="838200" y="1825625"/>
            <a:ext cx="10515600" cy="486651"/>
          </a:xfrm>
        </p:spPr>
        <p:txBody>
          <a:bodyPr/>
          <a:lstStyle/>
          <a:p>
            <a:r>
              <a:rPr kumimoji="1" lang="ja-JP" altLang="en-US" dirty="0"/>
              <a:t>電気を自動で適度な明るさに調整してくれる</a:t>
            </a:r>
            <a:r>
              <a:rPr kumimoji="1" lang="en-US" altLang="ja-JP" dirty="0"/>
              <a:t> </a:t>
            </a:r>
            <a:endParaRPr kumimoji="1" lang="ja-JP" altLang="en-US" dirty="0"/>
          </a:p>
        </p:txBody>
      </p:sp>
      <p:sp>
        <p:nvSpPr>
          <p:cNvPr id="5" name="テキスト ボックス 4">
            <a:extLst>
              <a:ext uri="{FF2B5EF4-FFF2-40B4-BE49-F238E27FC236}">
                <a16:creationId xmlns:a16="http://schemas.microsoft.com/office/drawing/2014/main" id="{B8542600-66BD-F508-544F-FEF84312354E}"/>
              </a:ext>
            </a:extLst>
          </p:cNvPr>
          <p:cNvSpPr txBox="1"/>
          <p:nvPr/>
        </p:nvSpPr>
        <p:spPr>
          <a:xfrm>
            <a:off x="4267199" y="6028257"/>
            <a:ext cx="3657600" cy="646331"/>
          </a:xfrm>
          <a:prstGeom prst="rect">
            <a:avLst/>
          </a:prstGeom>
          <a:noFill/>
        </p:spPr>
        <p:txBody>
          <a:bodyPr wrap="square" rtlCol="0">
            <a:spAutoFit/>
          </a:bodyPr>
          <a:lstStyle/>
          <a:p>
            <a:r>
              <a:rPr kumimoji="1" lang="ja-JP" altLang="en-US" dirty="0"/>
              <a:t>上の画像の</a:t>
            </a:r>
            <a:r>
              <a:rPr kumimoji="1" lang="en-US" altLang="ja-JP" dirty="0"/>
              <a:t>AUTO</a:t>
            </a:r>
            <a:r>
              <a:rPr kumimoji="1" lang="ja-JP" altLang="en-US" dirty="0"/>
              <a:t>ボタンを押すと明るさを調整してくれる</a:t>
            </a:r>
          </a:p>
        </p:txBody>
      </p:sp>
      <p:pic>
        <p:nvPicPr>
          <p:cNvPr id="6" name="図 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EAF4A811-DF20-726A-EC34-3869469F2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937" y="2312276"/>
            <a:ext cx="3174123" cy="3715981"/>
          </a:xfrm>
          <a:prstGeom prst="rect">
            <a:avLst/>
          </a:prstGeom>
        </p:spPr>
      </p:pic>
    </p:spTree>
    <p:extLst>
      <p:ext uri="{BB962C8B-B14F-4D97-AF65-F5344CB8AC3E}">
        <p14:creationId xmlns:p14="http://schemas.microsoft.com/office/powerpoint/2010/main" val="389451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F5893-D625-C9BE-1D95-77858CE971D1}"/>
              </a:ext>
            </a:extLst>
          </p:cNvPr>
          <p:cNvSpPr>
            <a:spLocks noGrp="1"/>
          </p:cNvSpPr>
          <p:nvPr>
            <p:ph type="title"/>
          </p:nvPr>
        </p:nvSpPr>
        <p:spPr/>
        <p:txBody>
          <a:bodyPr/>
          <a:lstStyle/>
          <a:p>
            <a:r>
              <a:rPr kumimoji="1" lang="ja-JP" altLang="en-US" dirty="0"/>
              <a:t>製品の機能</a:t>
            </a:r>
          </a:p>
        </p:txBody>
      </p:sp>
      <p:sp>
        <p:nvSpPr>
          <p:cNvPr id="3" name="コンテンツ プレースホルダー 2">
            <a:extLst>
              <a:ext uri="{FF2B5EF4-FFF2-40B4-BE49-F238E27FC236}">
                <a16:creationId xmlns:a16="http://schemas.microsoft.com/office/drawing/2014/main" id="{61EE3705-9CFA-5C20-D17D-B2F8E079BB13}"/>
              </a:ext>
            </a:extLst>
          </p:cNvPr>
          <p:cNvSpPr>
            <a:spLocks noGrp="1"/>
          </p:cNvSpPr>
          <p:nvPr>
            <p:ph idx="1"/>
          </p:nvPr>
        </p:nvSpPr>
        <p:spPr>
          <a:xfrm>
            <a:off x="838200" y="1825625"/>
            <a:ext cx="10515600" cy="486651"/>
          </a:xfrm>
        </p:spPr>
        <p:txBody>
          <a:bodyPr/>
          <a:lstStyle/>
          <a:p>
            <a:r>
              <a:rPr lang="ja-JP" altLang="en-US" dirty="0"/>
              <a:t>スプレッドシートで１０分ごとの照度の履歴を閲覧可能</a:t>
            </a:r>
            <a:r>
              <a:rPr kumimoji="1" lang="en-US" altLang="ja-JP" dirty="0"/>
              <a:t> </a:t>
            </a:r>
            <a:endParaRPr kumimoji="1" lang="ja-JP" altLang="en-US" dirty="0"/>
          </a:p>
        </p:txBody>
      </p:sp>
      <p:pic>
        <p:nvPicPr>
          <p:cNvPr id="6" name="図 5" descr="テーブル&#10;&#10;自動的に生成された説明">
            <a:extLst>
              <a:ext uri="{FF2B5EF4-FFF2-40B4-BE49-F238E27FC236}">
                <a16:creationId xmlns:a16="http://schemas.microsoft.com/office/drawing/2014/main" id="{A57807EE-89FA-B056-BD94-755C95657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145" y="2407196"/>
            <a:ext cx="5101710" cy="4277057"/>
          </a:xfrm>
          <a:prstGeom prst="rect">
            <a:avLst/>
          </a:prstGeom>
        </p:spPr>
      </p:pic>
    </p:spTree>
    <p:extLst>
      <p:ext uri="{BB962C8B-B14F-4D97-AF65-F5344CB8AC3E}">
        <p14:creationId xmlns:p14="http://schemas.microsoft.com/office/powerpoint/2010/main" val="65905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E98A1-41D8-97E0-F9E6-13D0091EFDB6}"/>
              </a:ext>
            </a:extLst>
          </p:cNvPr>
          <p:cNvSpPr>
            <a:spLocks noGrp="1"/>
          </p:cNvSpPr>
          <p:nvPr>
            <p:ph type="title"/>
          </p:nvPr>
        </p:nvSpPr>
        <p:spPr/>
        <p:txBody>
          <a:bodyPr/>
          <a:lstStyle/>
          <a:p>
            <a:r>
              <a:rPr kumimoji="1" lang="ja-JP" altLang="en-US" dirty="0"/>
              <a:t>想定する利用者の特性</a:t>
            </a:r>
          </a:p>
        </p:txBody>
      </p:sp>
      <p:sp>
        <p:nvSpPr>
          <p:cNvPr id="3" name="コンテンツ プレースホルダー 2">
            <a:extLst>
              <a:ext uri="{FF2B5EF4-FFF2-40B4-BE49-F238E27FC236}">
                <a16:creationId xmlns:a16="http://schemas.microsoft.com/office/drawing/2014/main" id="{457BC9F1-2131-48B1-A54C-EC1CAA1CA495}"/>
              </a:ext>
            </a:extLst>
          </p:cNvPr>
          <p:cNvSpPr>
            <a:spLocks noGrp="1"/>
          </p:cNvSpPr>
          <p:nvPr>
            <p:ph idx="1"/>
          </p:nvPr>
        </p:nvSpPr>
        <p:spPr/>
        <p:txBody>
          <a:bodyPr/>
          <a:lstStyle/>
          <a:p>
            <a:r>
              <a:rPr lang="ja-JP" altLang="en-US" sz="2800" b="0" i="0" dirty="0">
                <a:effectLst/>
                <a:latin typeface="Arial" panose="020B0604020202020204" pitchFamily="34" charset="0"/>
              </a:rPr>
              <a:t>自ら照明の点消灯を行うことを面倒に感じる人</a:t>
            </a:r>
            <a:endParaRPr lang="en-US" altLang="ja-JP" sz="2800" b="0" i="0" dirty="0">
              <a:effectLst/>
              <a:latin typeface="Arial" panose="020B0604020202020204" pitchFamily="34" charset="0"/>
            </a:endParaRPr>
          </a:p>
          <a:p>
            <a:r>
              <a:rPr lang="ja-JP" altLang="en-US" sz="2800" b="0" i="0" dirty="0">
                <a:effectLst/>
                <a:latin typeface="Arial" panose="020B0604020202020204" pitchFamily="34" charset="0"/>
              </a:rPr>
              <a:t>移動が不自由で点消灯のスイッチを押すまでが苦痛であると感じる老年の方</a:t>
            </a:r>
            <a:endParaRPr lang="en-US" altLang="ja-JP" sz="2800" b="0" i="0" dirty="0">
              <a:effectLst/>
              <a:latin typeface="Arial" panose="020B0604020202020204" pitchFamily="34" charset="0"/>
            </a:endParaRPr>
          </a:p>
          <a:p>
            <a:endParaRPr lang="en-US" altLang="ja-JP" b="0" i="0" dirty="0">
              <a:effectLst/>
              <a:latin typeface="Arial" panose="020B0604020202020204" pitchFamily="34" charset="0"/>
            </a:endParaRPr>
          </a:p>
          <a:p>
            <a:r>
              <a:rPr lang="ja-JP" altLang="en-US" b="0" i="0" dirty="0">
                <a:effectLst/>
                <a:latin typeface="Arial" panose="020B0604020202020204" pitchFamily="34" charset="0"/>
              </a:rPr>
              <a:t>このシステムがあることによって暮らしがより豊かに過ごせることが期待できる</a:t>
            </a:r>
            <a:endParaRPr kumimoji="1" lang="ja-JP" altLang="en-US" dirty="0"/>
          </a:p>
          <a:p>
            <a:pPr marL="0" indent="0">
              <a:buNone/>
            </a:pPr>
            <a:endParaRPr kumimoji="1" lang="ja-JP" altLang="en-US" dirty="0"/>
          </a:p>
        </p:txBody>
      </p:sp>
    </p:spTree>
    <p:extLst>
      <p:ext uri="{BB962C8B-B14F-4D97-AF65-F5344CB8AC3E}">
        <p14:creationId xmlns:p14="http://schemas.microsoft.com/office/powerpoint/2010/main" val="36919269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495</TotalTime>
  <Words>1242</Words>
  <Application>Microsoft Office PowerPoint</Application>
  <PresentationFormat>ワイド画面</PresentationFormat>
  <Paragraphs>99</Paragraphs>
  <Slides>29</Slides>
  <Notes>13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等线</vt:lpstr>
      <vt:lpstr>游ゴシック</vt:lpstr>
      <vt:lpstr>游ゴシック Light</vt:lpstr>
      <vt:lpstr>Arial</vt:lpstr>
      <vt:lpstr>Office テーマ</vt:lpstr>
      <vt:lpstr>システムアーキテクト実験１ ８班成果発表</vt:lpstr>
      <vt:lpstr>１．何を作ったか？</vt:lpstr>
      <vt:lpstr>概要</vt:lpstr>
      <vt:lpstr>製品の機能</vt:lpstr>
      <vt:lpstr>製品の機能</vt:lpstr>
      <vt:lpstr>製品の機能</vt:lpstr>
      <vt:lpstr>製品の機能</vt:lpstr>
      <vt:lpstr>製品の機能</vt:lpstr>
      <vt:lpstr>想定する利用者の特性</vt:lpstr>
      <vt:lpstr>２．どのように作ったか？</vt:lpstr>
      <vt:lpstr>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計画・分担</vt:lpstr>
      <vt:lpstr>計画・分担</vt:lpstr>
      <vt:lpstr>３．予定していた開発ができたか？</vt:lpstr>
      <vt:lpstr>要求仕様や設計通りに開発できたか</vt:lpstr>
      <vt:lpstr>計画通りに開発できたか</vt:lpstr>
      <vt:lpstr>４．感想</vt:lpstr>
      <vt:lpstr>PowerPoint プレゼンテーション</vt:lpstr>
      <vt:lpstr>実際に実行している様子１</vt:lpstr>
      <vt:lpstr>実際に実行している様子２</vt:lpstr>
      <vt:lpstr>実際に実行している様子３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システムアーキテクト実験１ ８班成果発表</dc:title>
  <dc:creator>岩田 修(is0712ii)</dc:creator>
  <cp:lastModifiedBy>青木山 愼(is0707vv)</cp:lastModifiedBy>
  <cp:revision>12</cp:revision>
  <dcterms:created xsi:type="dcterms:W3CDTF">2024-05-22T04:26:17Z</dcterms:created>
  <dcterms:modified xsi:type="dcterms:W3CDTF">2024-05-29T02:08:16Z</dcterms:modified>
</cp:coreProperties>
</file>